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79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Documents\Aegha%20-%20Foro.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Documents\Aegha%20-%20Foro.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Documents\Aegha%20-%20Foro.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Documents\Aegha%20-%20Foro.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Documents\Aegha%20-%20Foro.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Documents\Aegha%20-%20Foro.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solidFill>
          <a:schemeClr val="lt1">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solidFill>
                <a:schemeClr val="accent1">
                  <a:lumMod val="75000"/>
                </a:schemeClr>
              </a:solidFill>
            </a:ln>
            <a:effectLst/>
            <a:scene3d>
              <a:camera prst="orthographicFront"/>
              <a:lightRig rig="threePt" dir="t"/>
            </a:scene3d>
            <a:sp3d prstMaterial="translucentPowder">
              <a:contourClr>
                <a:schemeClr val="accent1">
                  <a:lumMod val="75000"/>
                </a:schemeClr>
              </a:contourClr>
            </a:sp3d>
          </c:spPr>
          <c:invertIfNegative val="0"/>
          <c:cat>
            <c:strRef>
              <c:f>PRODUCTOS!$B$4:$B$19</c:f>
              <c:strCache>
                <c:ptCount val="16"/>
                <c:pt idx="0">
                  <c:v>Tomate</c:v>
                </c:pt>
                <c:pt idx="1">
                  <c:v>Cebolla</c:v>
                </c:pt>
                <c:pt idx="2">
                  <c:v>Ajo</c:v>
                </c:pt>
                <c:pt idx="3">
                  <c:v>Zapallo/Calabaza</c:v>
                </c:pt>
                <c:pt idx="4">
                  <c:v>Papa</c:v>
                </c:pt>
                <c:pt idx="5">
                  <c:v>Camote/Batata</c:v>
                </c:pt>
                <c:pt idx="6">
                  <c:v>Aceitunas</c:v>
                </c:pt>
                <c:pt idx="7">
                  <c:v>Choclo</c:v>
                </c:pt>
                <c:pt idx="8">
                  <c:v>Pimiento/Ají</c:v>
                </c:pt>
                <c:pt idx="9">
                  <c:v>Alcaucil</c:v>
                </c:pt>
                <c:pt idx="10">
                  <c:v>Espárragos</c:v>
                </c:pt>
                <c:pt idx="11">
                  <c:v>Hinojo</c:v>
                </c:pt>
                <c:pt idx="12">
                  <c:v>Lechuga</c:v>
                </c:pt>
                <c:pt idx="13">
                  <c:v>Berenjena</c:v>
                </c:pt>
                <c:pt idx="14">
                  <c:v>Algarroba</c:v>
                </c:pt>
                <c:pt idx="15">
                  <c:v>Zanahoria</c:v>
                </c:pt>
              </c:strCache>
            </c:strRef>
          </c:cat>
          <c:val>
            <c:numRef>
              <c:f>PRODUCTOS!$C$4:$C$19</c:f>
              <c:numCache>
                <c:formatCode>General</c:formatCode>
                <c:ptCount val="16"/>
                <c:pt idx="0">
                  <c:v>17</c:v>
                </c:pt>
                <c:pt idx="1">
                  <c:v>17</c:v>
                </c:pt>
                <c:pt idx="2">
                  <c:v>13</c:v>
                </c:pt>
                <c:pt idx="3">
                  <c:v>11</c:v>
                </c:pt>
                <c:pt idx="4">
                  <c:v>9</c:v>
                </c:pt>
                <c:pt idx="5">
                  <c:v>9</c:v>
                </c:pt>
                <c:pt idx="6">
                  <c:v>8</c:v>
                </c:pt>
                <c:pt idx="7">
                  <c:v>6</c:v>
                </c:pt>
                <c:pt idx="8">
                  <c:v>5</c:v>
                </c:pt>
                <c:pt idx="9">
                  <c:v>4</c:v>
                </c:pt>
                <c:pt idx="10">
                  <c:v>3</c:v>
                </c:pt>
                <c:pt idx="11">
                  <c:v>3</c:v>
                </c:pt>
                <c:pt idx="12">
                  <c:v>2</c:v>
                </c:pt>
                <c:pt idx="13">
                  <c:v>2</c:v>
                </c:pt>
                <c:pt idx="14">
                  <c:v>2</c:v>
                </c:pt>
                <c:pt idx="15">
                  <c:v>1</c:v>
                </c:pt>
              </c:numCache>
            </c:numRef>
          </c:val>
          <c:extLst>
            <c:ext xmlns:c16="http://schemas.microsoft.com/office/drawing/2014/chart" uri="{C3380CC4-5D6E-409C-BE32-E72D297353CC}">
              <c16:uniqueId val="{00000000-D442-4A06-998D-1ECFA5E41A1E}"/>
            </c:ext>
          </c:extLst>
        </c:ser>
        <c:dLbls>
          <c:showLegendKey val="0"/>
          <c:showVal val="0"/>
          <c:showCatName val="0"/>
          <c:showSerName val="0"/>
          <c:showPercent val="0"/>
          <c:showBubbleSize val="0"/>
        </c:dLbls>
        <c:gapWidth val="150"/>
        <c:shape val="box"/>
        <c:axId val="337430360"/>
        <c:axId val="337430752"/>
        <c:axId val="0"/>
      </c:bar3DChart>
      <c:catAx>
        <c:axId val="3374303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s-AR"/>
          </a:p>
        </c:txPr>
        <c:crossAx val="337430752"/>
        <c:crosses val="autoZero"/>
        <c:auto val="1"/>
        <c:lblAlgn val="ctr"/>
        <c:lblOffset val="100"/>
        <c:noMultiLvlLbl val="0"/>
      </c:catAx>
      <c:valAx>
        <c:axId val="337430752"/>
        <c:scaling>
          <c:orientation val="minMax"/>
        </c:scaling>
        <c:delete val="0"/>
        <c:axPos val="b"/>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s-AR"/>
          </a:p>
        </c:txPr>
        <c:crossAx val="3374303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cat>
            <c:strRef>
              <c:f>PRODUCTOS!$E$4:$E$19</c:f>
              <c:strCache>
                <c:ptCount val="16"/>
                <c:pt idx="0">
                  <c:v>Durazno</c:v>
                </c:pt>
                <c:pt idx="1">
                  <c:v>Uva</c:v>
                </c:pt>
                <c:pt idx="2">
                  <c:v>Pera</c:v>
                </c:pt>
                <c:pt idx="3">
                  <c:v>Membrillo</c:v>
                </c:pt>
                <c:pt idx="4">
                  <c:v>Manzana</c:v>
                </c:pt>
                <c:pt idx="5">
                  <c:v>Ciruela</c:v>
                </c:pt>
                <c:pt idx="6">
                  <c:v>Melón</c:v>
                </c:pt>
                <c:pt idx="7">
                  <c:v>Alcayota</c:v>
                </c:pt>
                <c:pt idx="8">
                  <c:v>Cereza</c:v>
                </c:pt>
                <c:pt idx="9">
                  <c:v>Higo</c:v>
                </c:pt>
                <c:pt idx="10">
                  <c:v>Frutos rojos</c:v>
                </c:pt>
                <c:pt idx="11">
                  <c:v>Damasco</c:v>
                </c:pt>
                <c:pt idx="12">
                  <c:v>Sandía</c:v>
                </c:pt>
                <c:pt idx="13">
                  <c:v>Tuna</c:v>
                </c:pt>
                <c:pt idx="14">
                  <c:v>Granada</c:v>
                </c:pt>
                <c:pt idx="15">
                  <c:v>Orejones de pera, durazno y damasco</c:v>
                </c:pt>
              </c:strCache>
            </c:strRef>
          </c:cat>
          <c:val>
            <c:numRef>
              <c:f>PRODUCTOS!$F$4:$F$19</c:f>
              <c:numCache>
                <c:formatCode>General</c:formatCode>
                <c:ptCount val="16"/>
                <c:pt idx="0">
                  <c:v>18</c:v>
                </c:pt>
                <c:pt idx="1">
                  <c:v>16</c:v>
                </c:pt>
                <c:pt idx="2">
                  <c:v>13</c:v>
                </c:pt>
                <c:pt idx="3">
                  <c:v>12</c:v>
                </c:pt>
                <c:pt idx="4">
                  <c:v>11</c:v>
                </c:pt>
                <c:pt idx="5">
                  <c:v>10</c:v>
                </c:pt>
                <c:pt idx="6">
                  <c:v>9</c:v>
                </c:pt>
                <c:pt idx="7">
                  <c:v>7</c:v>
                </c:pt>
                <c:pt idx="8">
                  <c:v>6</c:v>
                </c:pt>
                <c:pt idx="9">
                  <c:v>6</c:v>
                </c:pt>
                <c:pt idx="10">
                  <c:v>5</c:v>
                </c:pt>
                <c:pt idx="11">
                  <c:v>3</c:v>
                </c:pt>
                <c:pt idx="12">
                  <c:v>2</c:v>
                </c:pt>
                <c:pt idx="13">
                  <c:v>1</c:v>
                </c:pt>
                <c:pt idx="14">
                  <c:v>1</c:v>
                </c:pt>
                <c:pt idx="15">
                  <c:v>1</c:v>
                </c:pt>
              </c:numCache>
            </c:numRef>
          </c:val>
          <c:extLst>
            <c:ext xmlns:c16="http://schemas.microsoft.com/office/drawing/2014/chart" uri="{C3380CC4-5D6E-409C-BE32-E72D297353CC}">
              <c16:uniqueId val="{00000000-741D-4422-AB9D-9BF10554237F}"/>
            </c:ext>
          </c:extLst>
        </c:ser>
        <c:dLbls>
          <c:showLegendKey val="0"/>
          <c:showVal val="0"/>
          <c:showCatName val="0"/>
          <c:showSerName val="0"/>
          <c:showPercent val="0"/>
          <c:showBubbleSize val="0"/>
        </c:dLbls>
        <c:gapWidth val="150"/>
        <c:shape val="box"/>
        <c:axId val="337252744"/>
        <c:axId val="337258232"/>
        <c:axId val="0"/>
      </c:bar3DChart>
      <c:catAx>
        <c:axId val="3372527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AR"/>
          </a:p>
        </c:txPr>
        <c:crossAx val="337258232"/>
        <c:crosses val="autoZero"/>
        <c:auto val="1"/>
        <c:lblAlgn val="ctr"/>
        <c:lblOffset val="100"/>
        <c:noMultiLvlLbl val="0"/>
      </c:catAx>
      <c:valAx>
        <c:axId val="3372582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37252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cat>
            <c:strRef>
              <c:f>PRODUCTOS!$H$4:$H$7</c:f>
              <c:strCache>
                <c:ptCount val="4"/>
                <c:pt idx="0">
                  <c:v>Nuez</c:v>
                </c:pt>
                <c:pt idx="1">
                  <c:v>Almendra</c:v>
                </c:pt>
                <c:pt idx="2">
                  <c:v>Pistacho</c:v>
                </c:pt>
                <c:pt idx="3">
                  <c:v>Castañas</c:v>
                </c:pt>
              </c:strCache>
            </c:strRef>
          </c:cat>
          <c:val>
            <c:numRef>
              <c:f>PRODUCTOS!$I$4:$I$7</c:f>
              <c:numCache>
                <c:formatCode>General</c:formatCode>
                <c:ptCount val="4"/>
                <c:pt idx="0">
                  <c:v>18</c:v>
                </c:pt>
                <c:pt idx="1">
                  <c:v>13</c:v>
                </c:pt>
                <c:pt idx="2">
                  <c:v>4</c:v>
                </c:pt>
                <c:pt idx="3">
                  <c:v>1</c:v>
                </c:pt>
              </c:numCache>
            </c:numRef>
          </c:val>
          <c:extLst>
            <c:ext xmlns:c16="http://schemas.microsoft.com/office/drawing/2014/chart" uri="{C3380CC4-5D6E-409C-BE32-E72D297353CC}">
              <c16:uniqueId val="{00000000-53CC-4A2F-9E80-A52B96EA11C4}"/>
            </c:ext>
          </c:extLst>
        </c:ser>
        <c:dLbls>
          <c:showLegendKey val="0"/>
          <c:showVal val="0"/>
          <c:showCatName val="0"/>
          <c:showSerName val="0"/>
          <c:showPercent val="0"/>
          <c:showBubbleSize val="0"/>
        </c:dLbls>
        <c:gapWidth val="150"/>
        <c:shape val="box"/>
        <c:axId val="331564680"/>
        <c:axId val="331561152"/>
        <c:axId val="0"/>
      </c:bar3DChart>
      <c:catAx>
        <c:axId val="3315646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AR"/>
          </a:p>
        </c:txPr>
        <c:crossAx val="331561152"/>
        <c:crosses val="autoZero"/>
        <c:auto val="1"/>
        <c:lblAlgn val="ctr"/>
        <c:lblOffset val="100"/>
        <c:noMultiLvlLbl val="0"/>
      </c:catAx>
      <c:valAx>
        <c:axId val="3315611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31564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cat>
            <c:strRef>
              <c:f>PRODUCTOS!$K$4:$K$8</c:f>
              <c:strCache>
                <c:ptCount val="5"/>
                <c:pt idx="0">
                  <c:v>Caprina (Chivo)</c:v>
                </c:pt>
                <c:pt idx="1">
                  <c:v>Bobina (Ternera - Vaca)</c:v>
                </c:pt>
                <c:pt idx="2">
                  <c:v>Porcina (Cerdo)</c:v>
                </c:pt>
                <c:pt idx="3">
                  <c:v>Trucha</c:v>
                </c:pt>
                <c:pt idx="4">
                  <c:v>Producción Avícola (Pollo)</c:v>
                </c:pt>
              </c:strCache>
            </c:strRef>
          </c:cat>
          <c:val>
            <c:numRef>
              <c:f>PRODUCTOS!$L$4:$L$8</c:f>
              <c:numCache>
                <c:formatCode>General</c:formatCode>
                <c:ptCount val="5"/>
                <c:pt idx="0">
                  <c:v>17</c:v>
                </c:pt>
                <c:pt idx="1">
                  <c:v>15</c:v>
                </c:pt>
                <c:pt idx="2">
                  <c:v>6</c:v>
                </c:pt>
                <c:pt idx="3">
                  <c:v>4</c:v>
                </c:pt>
                <c:pt idx="4">
                  <c:v>1</c:v>
                </c:pt>
              </c:numCache>
            </c:numRef>
          </c:val>
          <c:extLst>
            <c:ext xmlns:c16="http://schemas.microsoft.com/office/drawing/2014/chart" uri="{C3380CC4-5D6E-409C-BE32-E72D297353CC}">
              <c16:uniqueId val="{00000000-DC20-431D-9747-54D21170A339}"/>
            </c:ext>
          </c:extLst>
        </c:ser>
        <c:dLbls>
          <c:showLegendKey val="0"/>
          <c:showVal val="0"/>
          <c:showCatName val="0"/>
          <c:showSerName val="0"/>
          <c:showPercent val="0"/>
          <c:showBubbleSize val="0"/>
        </c:dLbls>
        <c:gapWidth val="150"/>
        <c:shape val="box"/>
        <c:axId val="337250392"/>
        <c:axId val="337250784"/>
        <c:axId val="0"/>
      </c:bar3DChart>
      <c:catAx>
        <c:axId val="33725039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AR"/>
          </a:p>
        </c:txPr>
        <c:crossAx val="337250784"/>
        <c:crosses val="autoZero"/>
        <c:auto val="1"/>
        <c:lblAlgn val="ctr"/>
        <c:lblOffset val="100"/>
        <c:noMultiLvlLbl val="0"/>
      </c:catAx>
      <c:valAx>
        <c:axId val="3372507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372503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cat>
            <c:strRef>
              <c:f>PRODUCTOS!$N$4:$N$11</c:f>
              <c:strCache>
                <c:ptCount val="8"/>
                <c:pt idx="0">
                  <c:v>Orégano</c:v>
                </c:pt>
                <c:pt idx="1">
                  <c:v>Tomillo</c:v>
                </c:pt>
                <c:pt idx="2">
                  <c:v>Romero</c:v>
                </c:pt>
                <c:pt idx="3">
                  <c:v>Laurel</c:v>
                </c:pt>
                <c:pt idx="4">
                  <c:v>Azafrán</c:v>
                </c:pt>
                <c:pt idx="5">
                  <c:v>Menta</c:v>
                </c:pt>
                <c:pt idx="6">
                  <c:v>Jarilla</c:v>
                </c:pt>
                <c:pt idx="7">
                  <c:v>Eneldo</c:v>
                </c:pt>
              </c:strCache>
            </c:strRef>
          </c:cat>
          <c:val>
            <c:numRef>
              <c:f>PRODUCTOS!$O$4:$O$11</c:f>
              <c:numCache>
                <c:formatCode>General</c:formatCode>
                <c:ptCount val="8"/>
                <c:pt idx="0">
                  <c:v>18</c:v>
                </c:pt>
                <c:pt idx="1">
                  <c:v>17</c:v>
                </c:pt>
                <c:pt idx="2">
                  <c:v>17</c:v>
                </c:pt>
                <c:pt idx="3">
                  <c:v>13</c:v>
                </c:pt>
                <c:pt idx="4">
                  <c:v>5</c:v>
                </c:pt>
                <c:pt idx="5">
                  <c:v>4</c:v>
                </c:pt>
                <c:pt idx="6">
                  <c:v>4</c:v>
                </c:pt>
                <c:pt idx="7">
                  <c:v>1</c:v>
                </c:pt>
              </c:numCache>
            </c:numRef>
          </c:val>
          <c:extLst>
            <c:ext xmlns:c16="http://schemas.microsoft.com/office/drawing/2014/chart" uri="{C3380CC4-5D6E-409C-BE32-E72D297353CC}">
              <c16:uniqueId val="{00000000-3534-4510-A03C-51AC4DC05520}"/>
            </c:ext>
          </c:extLst>
        </c:ser>
        <c:dLbls>
          <c:showLegendKey val="0"/>
          <c:showVal val="0"/>
          <c:showCatName val="0"/>
          <c:showSerName val="0"/>
          <c:showPercent val="0"/>
          <c:showBubbleSize val="0"/>
        </c:dLbls>
        <c:gapWidth val="150"/>
        <c:shape val="box"/>
        <c:axId val="337436632"/>
        <c:axId val="337423696"/>
        <c:axId val="0"/>
      </c:bar3DChart>
      <c:catAx>
        <c:axId val="337436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AR"/>
          </a:p>
        </c:txPr>
        <c:crossAx val="337423696"/>
        <c:crosses val="autoZero"/>
        <c:auto val="1"/>
        <c:lblAlgn val="ctr"/>
        <c:lblOffset val="100"/>
        <c:noMultiLvlLbl val="0"/>
      </c:catAx>
      <c:valAx>
        <c:axId val="3374236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37436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cat>
            <c:strRef>
              <c:f>PRODUCTOS!$Q$4:$Q$13</c:f>
              <c:strCache>
                <c:ptCount val="10"/>
                <c:pt idx="0">
                  <c:v>Aceite de Oliva</c:v>
                </c:pt>
                <c:pt idx="1">
                  <c:v>Miel</c:v>
                </c:pt>
                <c:pt idx="2">
                  <c:v>Lácteos caprinos</c:v>
                </c:pt>
                <c:pt idx="3">
                  <c:v>Quesos de cabra</c:v>
                </c:pt>
                <c:pt idx="4">
                  <c:v>Aceite de uva</c:v>
                </c:pt>
                <c:pt idx="5">
                  <c:v>Sidra</c:v>
                </c:pt>
                <c:pt idx="6">
                  <c:v>Vinagre de vino</c:v>
                </c:pt>
                <c:pt idx="7">
                  <c:v>Harina e algarroba</c:v>
                </c:pt>
                <c:pt idx="8">
                  <c:v>Arrope de uva</c:v>
                </c:pt>
                <c:pt idx="9">
                  <c:v>Huevos</c:v>
                </c:pt>
              </c:strCache>
            </c:strRef>
          </c:cat>
          <c:val>
            <c:numRef>
              <c:f>PRODUCTOS!$R$4:$R$13</c:f>
              <c:numCache>
                <c:formatCode>General</c:formatCode>
                <c:ptCount val="10"/>
                <c:pt idx="0">
                  <c:v>17</c:v>
                </c:pt>
                <c:pt idx="1">
                  <c:v>15</c:v>
                </c:pt>
                <c:pt idx="2">
                  <c:v>3</c:v>
                </c:pt>
                <c:pt idx="3">
                  <c:v>3</c:v>
                </c:pt>
                <c:pt idx="4">
                  <c:v>2</c:v>
                </c:pt>
                <c:pt idx="5">
                  <c:v>1</c:v>
                </c:pt>
                <c:pt idx="6">
                  <c:v>1</c:v>
                </c:pt>
                <c:pt idx="7">
                  <c:v>1</c:v>
                </c:pt>
                <c:pt idx="8">
                  <c:v>1</c:v>
                </c:pt>
                <c:pt idx="9">
                  <c:v>1</c:v>
                </c:pt>
              </c:numCache>
            </c:numRef>
          </c:val>
          <c:extLst>
            <c:ext xmlns:c16="http://schemas.microsoft.com/office/drawing/2014/chart" uri="{C3380CC4-5D6E-409C-BE32-E72D297353CC}">
              <c16:uniqueId val="{00000000-8F6E-48B6-B6E2-253926BCF9C0}"/>
            </c:ext>
          </c:extLst>
        </c:ser>
        <c:dLbls>
          <c:showLegendKey val="0"/>
          <c:showVal val="0"/>
          <c:showCatName val="0"/>
          <c:showSerName val="0"/>
          <c:showPercent val="0"/>
          <c:showBubbleSize val="0"/>
        </c:dLbls>
        <c:gapWidth val="150"/>
        <c:shape val="box"/>
        <c:axId val="337249608"/>
        <c:axId val="337251176"/>
        <c:axId val="0"/>
      </c:bar3DChart>
      <c:catAx>
        <c:axId val="3372496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AR"/>
          </a:p>
        </c:txPr>
        <c:crossAx val="337251176"/>
        <c:crosses val="autoZero"/>
        <c:auto val="1"/>
        <c:lblAlgn val="ctr"/>
        <c:lblOffset val="100"/>
        <c:noMultiLvlLbl val="0"/>
      </c:catAx>
      <c:valAx>
        <c:axId val="3372511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33724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cat>
            <c:strRef>
              <c:f>ACTIVIDADES!$A$2:$A$9</c:f>
              <c:strCache>
                <c:ptCount val="8"/>
                <c:pt idx="0">
                  <c:v>Capacitaciones sobre los productos y sus usos variados</c:v>
                </c:pt>
                <c:pt idx="1">
                  <c:v>Ferias de Productores para acercar productores, cocineros y público en general</c:v>
                </c:pt>
                <c:pt idx="2">
                  <c:v>Realización de una agenda anual Gastronómica de Mendoza.</c:v>
                </c:pt>
                <c:pt idx="3">
                  <c:v>Creación de un Centro de información, documentación e investigación de la Gastronomía mendocina</c:v>
                </c:pt>
                <c:pt idx="4">
                  <c:v>Ciclo de capacitaciones.</c:v>
                </c:pt>
                <c:pt idx="5">
                  <c:v>Concurso de recetas con los productos identitarios involucrando a las Escuelas de cocina.</c:v>
                </c:pt>
                <c:pt idx="6">
                  <c:v>Elaboración de un libro con recetas emblemáticas de sus productos identitarios. (que surjan del concurso)</c:v>
                </c:pt>
                <c:pt idx="7">
                  <c:v>Flimación de recetas para público en general.</c:v>
                </c:pt>
              </c:strCache>
            </c:strRef>
          </c:cat>
          <c:val>
            <c:numRef>
              <c:f>ACTIVIDADES!$B$2:$B$9</c:f>
              <c:numCache>
                <c:formatCode>General</c:formatCode>
                <c:ptCount val="8"/>
                <c:pt idx="0">
                  <c:v>17</c:v>
                </c:pt>
                <c:pt idx="1">
                  <c:v>17</c:v>
                </c:pt>
                <c:pt idx="2">
                  <c:v>14</c:v>
                </c:pt>
                <c:pt idx="3">
                  <c:v>11</c:v>
                </c:pt>
                <c:pt idx="4">
                  <c:v>8</c:v>
                </c:pt>
                <c:pt idx="5">
                  <c:v>4</c:v>
                </c:pt>
                <c:pt idx="6">
                  <c:v>3</c:v>
                </c:pt>
                <c:pt idx="7">
                  <c:v>2</c:v>
                </c:pt>
              </c:numCache>
            </c:numRef>
          </c:val>
          <c:extLst>
            <c:ext xmlns:c16="http://schemas.microsoft.com/office/drawing/2014/chart" uri="{C3380CC4-5D6E-409C-BE32-E72D297353CC}">
              <c16:uniqueId val="{00000000-0E8E-42FE-868F-D6C62EDC3710}"/>
            </c:ext>
          </c:extLst>
        </c:ser>
        <c:dLbls>
          <c:showLegendKey val="0"/>
          <c:showVal val="0"/>
          <c:showCatName val="0"/>
          <c:showSerName val="0"/>
          <c:showPercent val="0"/>
          <c:showBubbleSize val="0"/>
        </c:dLbls>
        <c:gapWidth val="150"/>
        <c:shape val="box"/>
        <c:axId val="499747152"/>
        <c:axId val="499745584"/>
        <c:axId val="0"/>
      </c:bar3DChart>
      <c:catAx>
        <c:axId val="4997471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AR"/>
          </a:p>
        </c:txPr>
        <c:crossAx val="499745584"/>
        <c:crosses val="autoZero"/>
        <c:auto val="1"/>
        <c:lblAlgn val="r"/>
        <c:lblOffset val="100"/>
        <c:noMultiLvlLbl val="0"/>
      </c:catAx>
      <c:valAx>
        <c:axId val="4997455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AR"/>
          </a:p>
        </c:txPr>
        <c:crossAx val="499747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A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2">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lumMod val="75000"/>
          </a:schemeClr>
        </a:solidFill>
      </a:ln>
    </cs:spPr>
  </cs:dataPoint>
  <cs:dataPoint3D>
    <cs:lnRef idx="0">
      <cs:styleClr val="auto"/>
    </cs:lnRef>
    <cs:fillRef idx="0">
      <cs:styleClr val="auto"/>
    </cs:fillRef>
    <cs:effectRef idx="0"/>
    <cs:fontRef idx="minor">
      <a:schemeClr val="tx1"/>
    </cs:fontRef>
    <cs:spPr>
      <a:solidFill>
        <a:schemeClr val="phClr"/>
      </a:solidFill>
      <a:ln>
        <a:solidFill>
          <a:schemeClr val="phClr">
            <a:lumMod val="75000"/>
          </a:schemeClr>
        </a:solidFill>
      </a:ln>
      <a:scene3d>
        <a:camera prst="orthographicFront"/>
        <a:lightRig rig="threePt" dir="t"/>
      </a:scene3d>
      <a:sp3d prstMaterial="translucentPowder"/>
    </cs:spPr>
  </cs:dataPoint3D>
  <cs:dataPointLine>
    <cs:lnRef idx="0">
      <cs:styleClr val="auto"/>
    </cs:lnRef>
    <cs:fillRef idx="0"/>
    <cs:effectRef idx="0"/>
    <cs:fontRef idx="minor">
      <a:schemeClr val="tx1"/>
    </cs:fontRef>
    <cs:spPr>
      <a:ln w="28575" cap="rnd">
        <a:solidFill>
          <a:schemeClr val="phClr">
            <a:alpha val="70000"/>
          </a:schemeClr>
        </a:solidFill>
        <a:round/>
      </a:ln>
    </cs:spPr>
  </cs:dataPointLine>
  <cs:dataPointMarker>
    <cs:lnRef idx="0">
      <cs:styleClr val="auto"/>
    </cs:lnRef>
    <cs:fillRef idx="0">
      <cs:styleClr val="auto"/>
    </cs:fillRef>
    <cs:effectRef idx="0"/>
    <cs:fontRef idx="minor">
      <a:schemeClr val="dk1"/>
    </cs:fontRef>
    <cs:spPr>
      <a:solidFill>
        <a:schemeClr val="phClr">
          <a:alpha val="70000"/>
        </a:schemeClr>
      </a:solidFill>
      <a:ln>
        <a:solidFill>
          <a:schemeClr val="phClr">
            <a:lumMod val="7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tx1"/>
    </cs:fontRef>
    <cs:spPr>
      <a:solidFill>
        <a:schemeClr val="lt1">
          <a:alpha val="27000"/>
        </a:schemeClr>
      </a:solidFill>
      <a:sp3d/>
    </cs:spPr>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0" kern="1200" cap="none" spc="5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tx1"/>
    </cs:fontRef>
    <cs:spPr>
      <a:sp3d/>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s-ES"/>
              <a:t>Haga clic para modificar el estilo de subtítulo del patrón</a:t>
            </a:r>
            <a:endParaRPr lang="es-AR"/>
          </a:p>
        </p:txBody>
      </p:sp>
      <p:sp>
        <p:nvSpPr>
          <p:cNvPr id="4" name="Marcador de fecha 3"/>
          <p:cNvSpPr>
            <a:spLocks noGrp="1"/>
          </p:cNvSpPr>
          <p:nvPr>
            <p:ph type="dt" sz="half" idx="10"/>
          </p:nvPr>
        </p:nvSpPr>
        <p:spPr/>
        <p:txBody>
          <a:bodyPr/>
          <a:lstStyle/>
          <a:p>
            <a:fld id="{F26CF162-B49D-42BD-A42E-7A73C9D84F5A}" type="datetimeFigureOut">
              <a:rPr lang="es-AR" smtClean="0"/>
              <a:t>10/06/2021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74900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F26CF162-B49D-42BD-A42E-7A73C9D84F5A}" type="datetimeFigureOut">
              <a:rPr lang="es-AR" smtClean="0"/>
              <a:t>10/06/2021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4097799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1" y="365125"/>
            <a:ext cx="2628900" cy="5811838"/>
          </a:xfrm>
        </p:spPr>
        <p:txBody>
          <a:bodyPr vert="eaVert"/>
          <a:lstStyle/>
          <a:p>
            <a:r>
              <a:rPr lang="es-ES"/>
              <a:t>Haga clic para modificar el estilo de título del patrón</a:t>
            </a:r>
            <a:endParaRPr lang="es-AR"/>
          </a:p>
        </p:txBody>
      </p:sp>
      <p:sp>
        <p:nvSpPr>
          <p:cNvPr id="3" name="Marcador de texto vertical 2"/>
          <p:cNvSpPr>
            <a:spLocks noGrp="1"/>
          </p:cNvSpPr>
          <p:nvPr>
            <p:ph type="body" orient="vert" idx="1"/>
          </p:nvPr>
        </p:nvSpPr>
        <p:spPr>
          <a:xfrm>
            <a:off x="838201"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F26CF162-B49D-42BD-A42E-7A73C9D84F5A}" type="datetimeFigureOut">
              <a:rPr lang="es-AR" smtClean="0"/>
              <a:t>10/06/2021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384233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10"/>
          </p:nvPr>
        </p:nvSpPr>
        <p:spPr/>
        <p:txBody>
          <a:bodyPr/>
          <a:lstStyle/>
          <a:p>
            <a:fld id="{F26CF162-B49D-42BD-A42E-7A73C9D84F5A}" type="datetimeFigureOut">
              <a:rPr lang="es-AR" smtClean="0"/>
              <a:t>10/06/2021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1102060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40"/>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F26CF162-B49D-42BD-A42E-7A73C9D84F5A}" type="datetimeFigureOut">
              <a:rPr lang="es-AR" smtClean="0"/>
              <a:t>10/06/2021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1718785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p:cNvSpPr>
            <a:spLocks noGrp="1"/>
          </p:cNvSpPr>
          <p:nvPr>
            <p:ph type="dt" sz="half" idx="10"/>
          </p:nvPr>
        </p:nvSpPr>
        <p:spPr/>
        <p:txBody>
          <a:bodyPr/>
          <a:lstStyle/>
          <a:p>
            <a:fld id="{F26CF162-B49D-42BD-A42E-7A73C9D84F5A}" type="datetimeFigureOut">
              <a:rPr lang="es-AR" smtClean="0"/>
              <a:t>10/06/2021</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2625747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7"/>
            <a:ext cx="10515600" cy="1325563"/>
          </a:xfrm>
        </p:spPr>
        <p:txBody>
          <a:bodyPr/>
          <a:lstStyle/>
          <a:p>
            <a:r>
              <a:rPr lang="es-ES"/>
              <a:t>Haga clic para modificar el estilo de título del patrón</a:t>
            </a:r>
            <a:endParaRPr lang="es-AR"/>
          </a:p>
        </p:txBody>
      </p:sp>
      <p:sp>
        <p:nvSpPr>
          <p:cNvPr id="3" name="Marcador de tex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9"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1"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p:cNvSpPr>
            <a:spLocks noGrp="1"/>
          </p:cNvSpPr>
          <p:nvPr>
            <p:ph type="dt" sz="half" idx="10"/>
          </p:nvPr>
        </p:nvSpPr>
        <p:spPr/>
        <p:txBody>
          <a:bodyPr/>
          <a:lstStyle/>
          <a:p>
            <a:fld id="{F26CF162-B49D-42BD-A42E-7A73C9D84F5A}" type="datetimeFigureOut">
              <a:rPr lang="es-AR" smtClean="0"/>
              <a:t>10/06/2021</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248935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AR"/>
          </a:p>
        </p:txBody>
      </p:sp>
      <p:sp>
        <p:nvSpPr>
          <p:cNvPr id="3" name="Marcador de fecha 2"/>
          <p:cNvSpPr>
            <a:spLocks noGrp="1"/>
          </p:cNvSpPr>
          <p:nvPr>
            <p:ph type="dt" sz="half" idx="10"/>
          </p:nvPr>
        </p:nvSpPr>
        <p:spPr/>
        <p:txBody>
          <a:bodyPr/>
          <a:lstStyle/>
          <a:p>
            <a:fld id="{F26CF162-B49D-42BD-A42E-7A73C9D84F5A}" type="datetimeFigureOut">
              <a:rPr lang="es-AR" smtClean="0"/>
              <a:t>10/06/2021</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373606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26CF162-B49D-42BD-A42E-7A73C9D84F5A}" type="datetimeFigureOut">
              <a:rPr lang="es-AR" smtClean="0"/>
              <a:t>10/06/2021</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183250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F26CF162-B49D-42BD-A42E-7A73C9D84F5A}" type="datetimeFigureOut">
              <a:rPr lang="es-AR" smtClean="0"/>
              <a:t>10/06/2021</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52185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F26CF162-B49D-42BD-A42E-7A73C9D84F5A}" type="datetimeFigureOut">
              <a:rPr lang="es-AR" smtClean="0"/>
              <a:t>10/06/2021</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54F5ABF4-12BE-4018-AAEF-C1C34C354D9D}" type="slidenum">
              <a:rPr lang="es-AR" smtClean="0"/>
              <a:t>‹Nº›</a:t>
            </a:fld>
            <a:endParaRPr lang="es-AR"/>
          </a:p>
        </p:txBody>
      </p:sp>
    </p:spTree>
    <p:extLst>
      <p:ext uri="{BB962C8B-B14F-4D97-AF65-F5344CB8AC3E}">
        <p14:creationId xmlns:p14="http://schemas.microsoft.com/office/powerpoint/2010/main" val="2132712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CF162-B49D-42BD-A42E-7A73C9D84F5A}" type="datetimeFigureOut">
              <a:rPr lang="es-AR" smtClean="0"/>
              <a:t>10/06/2021</a:t>
            </a:fld>
            <a:endParaRPr lang="es-AR"/>
          </a:p>
        </p:txBody>
      </p:sp>
      <p:sp>
        <p:nvSpPr>
          <p:cNvPr id="5" name="Marcador de pie de página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5ABF4-12BE-4018-AAEF-C1C34C354D9D}" type="slidenum">
              <a:rPr lang="es-AR" smtClean="0"/>
              <a:t>‹Nº›</a:t>
            </a:fld>
            <a:endParaRPr lang="es-AR"/>
          </a:p>
        </p:txBody>
      </p:sp>
    </p:spTree>
    <p:extLst>
      <p:ext uri="{BB962C8B-B14F-4D97-AF65-F5344CB8AC3E}">
        <p14:creationId xmlns:p14="http://schemas.microsoft.com/office/powerpoint/2010/main" val="1935706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79" y="0"/>
            <a:ext cx="10341735" cy="6858000"/>
          </a:xfrm>
          <a:prstGeom prst="rect">
            <a:avLst/>
          </a:prstGeom>
        </p:spPr>
      </p:pic>
      <p:sp>
        <p:nvSpPr>
          <p:cNvPr id="5" name="CuadroTexto 4"/>
          <p:cNvSpPr txBox="1"/>
          <p:nvPr/>
        </p:nvSpPr>
        <p:spPr>
          <a:xfrm>
            <a:off x="154545" y="5476742"/>
            <a:ext cx="10032643" cy="1077218"/>
          </a:xfrm>
          <a:prstGeom prst="rect">
            <a:avLst/>
          </a:prstGeom>
          <a:noFill/>
        </p:spPr>
        <p:txBody>
          <a:bodyPr wrap="square" rtlCol="0">
            <a:spAutoFit/>
          </a:bodyPr>
          <a:lstStyle/>
          <a:p>
            <a:pPr algn="ctr"/>
            <a:r>
              <a:rPr lang="es-ES" sz="3200" dirty="0"/>
              <a:t>I FORO DE ORIGEN E IDENTIDAD GASTRONÓMICA</a:t>
            </a:r>
          </a:p>
          <a:p>
            <a:pPr algn="ctr"/>
            <a:r>
              <a:rPr lang="es-ES" sz="3200" dirty="0"/>
              <a:t>28 AGOSTO 2019</a:t>
            </a:r>
          </a:p>
        </p:txBody>
      </p:sp>
      <p:sp>
        <p:nvSpPr>
          <p:cNvPr id="7" name="CuadroTexto 6"/>
          <p:cNvSpPr txBox="1"/>
          <p:nvPr/>
        </p:nvSpPr>
        <p:spPr>
          <a:xfrm>
            <a:off x="10792500" y="180305"/>
            <a:ext cx="901521" cy="6555641"/>
          </a:xfrm>
          <a:prstGeom prst="rect">
            <a:avLst/>
          </a:prstGeom>
          <a:noFill/>
        </p:spPr>
        <p:txBody>
          <a:bodyPr wrap="square" rtlCol="0">
            <a:spAutoFit/>
          </a:bodyPr>
          <a:lstStyle/>
          <a:p>
            <a:pPr algn="ctr"/>
            <a:r>
              <a:rPr lang="es-ES" sz="6000" dirty="0"/>
              <a:t>MENDOZA</a:t>
            </a:r>
            <a:endParaRPr lang="es-AR" sz="6000" dirty="0"/>
          </a:p>
        </p:txBody>
      </p:sp>
    </p:spTree>
    <p:extLst>
      <p:ext uri="{BB962C8B-B14F-4D97-AF65-F5344CB8AC3E}">
        <p14:creationId xmlns:p14="http://schemas.microsoft.com/office/powerpoint/2010/main" val="2503226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077218"/>
          </a:xfrm>
          <a:prstGeom prst="rect">
            <a:avLst/>
          </a:prstGeom>
          <a:noFill/>
        </p:spPr>
        <p:txBody>
          <a:bodyPr wrap="square" rtlCol="0">
            <a:spAutoFit/>
          </a:bodyPr>
          <a:lstStyle/>
          <a:p>
            <a:pPr algn="r"/>
            <a:r>
              <a:rPr lang="es-ES" sz="3200" dirty="0"/>
              <a:t>¿QUÉ CREE QUE ESPERAN LOS CONSUMIDORES </a:t>
            </a:r>
          </a:p>
          <a:p>
            <a:pPr algn="r"/>
            <a:r>
              <a:rPr lang="es-ES" sz="3200" dirty="0"/>
              <a:t>DE LA GASTRONOMÍA DE MENDOZA?</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2" name="Tabla 1"/>
          <p:cNvGraphicFramePr>
            <a:graphicFrameLocks noGrp="1"/>
          </p:cNvGraphicFramePr>
          <p:nvPr>
            <p:extLst>
              <p:ext uri="{D42A27DB-BD31-4B8C-83A1-F6EECF244321}">
                <p14:modId xmlns:p14="http://schemas.microsoft.com/office/powerpoint/2010/main" val="33739816"/>
              </p:ext>
            </p:extLst>
          </p:nvPr>
        </p:nvGraphicFramePr>
        <p:xfrm>
          <a:off x="3464417" y="1764407"/>
          <a:ext cx="8512935" cy="4842455"/>
        </p:xfrm>
        <a:graphic>
          <a:graphicData uri="http://schemas.openxmlformats.org/drawingml/2006/table">
            <a:tbl>
              <a:tblPr/>
              <a:tblGrid>
                <a:gridCol w="8512935">
                  <a:extLst>
                    <a:ext uri="{9D8B030D-6E8A-4147-A177-3AD203B41FA5}">
                      <a16:colId xmlns:a16="http://schemas.microsoft.com/office/drawing/2014/main" val="20000"/>
                    </a:ext>
                  </a:extLst>
                </a:gridCol>
              </a:tblGrid>
              <a:tr h="747781">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Establecer formas de dialogar con el consumidor. Buscan la lealtad de los productos, de los sabores y su diversidad de toda la cadena valor.</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2525610">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Transversalmente, los tres mercados eligen por sus cinco sentidos, buscan una experiencia placentera, los consumidores actualmente van a comer manejando mucha información sobre los que van a buscar. Comparan lugares.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Las expectativas están muy ligadas al rango </a:t>
                      </a:r>
                      <a:r>
                        <a:rPr lang="es-ES" sz="1900" b="0" i="0" u="none" strike="noStrike" dirty="0" err="1">
                          <a:solidFill>
                            <a:srgbClr val="000000"/>
                          </a:solidFill>
                          <a:effectLst/>
                          <a:latin typeface="Arial" panose="020B0604020202020204" pitchFamily="34" charset="0"/>
                        </a:rPr>
                        <a:t>etareo</a:t>
                      </a:r>
                      <a:r>
                        <a:rPr lang="es-ES" sz="1900" b="0" i="0" u="none" strike="noStrike" dirty="0">
                          <a:solidFill>
                            <a:srgbClr val="000000"/>
                          </a:solidFill>
                          <a:effectLst/>
                          <a:latin typeface="Arial" panose="020B0604020202020204" pitchFamily="34" charset="0"/>
                        </a:rPr>
                        <a:t> del consumidor.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En cuanto al mercado local buscan precio y abundancia. El turista nacional busca principalmente vino y en segundo plano la comida, miran también el trato y el sabor. El consumidor internacional prioriza lo local, lo rústico.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747781">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Buena relación entre precio y calidad, calidad en el servicio, una experiencia diferente, cocina autóctona del lugar y </a:t>
                      </a:r>
                      <a:r>
                        <a:rPr lang="es-ES" sz="1900" b="0" i="0" u="none" strike="noStrike" dirty="0" err="1">
                          <a:solidFill>
                            <a:srgbClr val="000000"/>
                          </a:solidFill>
                          <a:effectLst/>
                          <a:latin typeface="Arial" panose="020B0604020202020204" pitchFamily="34" charset="0"/>
                        </a:rPr>
                        <a:t>enogastronomía</a:t>
                      </a:r>
                      <a:r>
                        <a:rPr lang="es-ES" sz="1900" b="0" i="0" u="none" strike="noStrike" dirty="0">
                          <a:solidFill>
                            <a:srgbClr val="000000"/>
                          </a:solidFill>
                          <a:effectLst/>
                          <a:latin typeface="Arial" panose="020B0604020202020204" pitchFamily="34" charset="0"/>
                        </a:rPr>
                        <a:t>.</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379941">
                <a:tc>
                  <a:txBody>
                    <a:bodyPr/>
                    <a:lstStyle/>
                    <a:p>
                      <a:pPr marL="342900" indent="-342900" algn="l" fontAlgn="t">
                        <a:buFont typeface="Courier New" panose="02070309020205020404" pitchFamily="49" charset="0"/>
                        <a:buChar char="o"/>
                      </a:pPr>
                      <a:r>
                        <a:rPr lang="es-AR" sz="1900" b="0" i="0" u="none" strike="noStrike" dirty="0">
                          <a:solidFill>
                            <a:srgbClr val="000000"/>
                          </a:solidFill>
                          <a:effectLst/>
                          <a:latin typeface="Arial" panose="020B0604020202020204" pitchFamily="34" charset="0"/>
                        </a:rPr>
                        <a:t>La calidad.</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441342">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Esperan algo que los sorprenda, que les deje un recuerdo imborrable.</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34758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200329"/>
          </a:xfrm>
          <a:prstGeom prst="rect">
            <a:avLst/>
          </a:prstGeom>
          <a:noFill/>
        </p:spPr>
        <p:txBody>
          <a:bodyPr wrap="square" rtlCol="0">
            <a:spAutoFit/>
          </a:bodyPr>
          <a:lstStyle/>
          <a:p>
            <a:pPr algn="r"/>
            <a:r>
              <a:rPr lang="es-ES" sz="3600" dirty="0"/>
              <a:t>PRODUCTO IDENTITARIO: </a:t>
            </a:r>
          </a:p>
          <a:p>
            <a:pPr algn="r"/>
            <a:r>
              <a:rPr lang="es-ES" sz="3600" dirty="0"/>
              <a:t>HORTALIZAS  </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5" name="Gráfico 4"/>
          <p:cNvGraphicFramePr>
            <a:graphicFrameLocks/>
          </p:cNvGraphicFramePr>
          <p:nvPr>
            <p:extLst>
              <p:ext uri="{D42A27DB-BD31-4B8C-83A1-F6EECF244321}">
                <p14:modId xmlns:p14="http://schemas.microsoft.com/office/powerpoint/2010/main" val="3125679101"/>
              </p:ext>
            </p:extLst>
          </p:nvPr>
        </p:nvGraphicFramePr>
        <p:xfrm>
          <a:off x="3464418" y="1200329"/>
          <a:ext cx="8538692" cy="54065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11246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200329"/>
          </a:xfrm>
          <a:prstGeom prst="rect">
            <a:avLst/>
          </a:prstGeom>
          <a:noFill/>
        </p:spPr>
        <p:txBody>
          <a:bodyPr wrap="square" rtlCol="0">
            <a:spAutoFit/>
          </a:bodyPr>
          <a:lstStyle/>
          <a:p>
            <a:pPr algn="r"/>
            <a:r>
              <a:rPr lang="es-ES" sz="3600" dirty="0"/>
              <a:t>PRODUCTO IDENTITARIO: </a:t>
            </a:r>
          </a:p>
          <a:p>
            <a:pPr algn="r"/>
            <a:r>
              <a:rPr lang="es-ES" sz="3600" dirty="0"/>
              <a:t>FRUTAS  </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9" name="Gráfico 8"/>
          <p:cNvGraphicFramePr>
            <a:graphicFrameLocks/>
          </p:cNvGraphicFramePr>
          <p:nvPr>
            <p:extLst>
              <p:ext uri="{D42A27DB-BD31-4B8C-83A1-F6EECF244321}">
                <p14:modId xmlns:p14="http://schemas.microsoft.com/office/powerpoint/2010/main" val="351388995"/>
              </p:ext>
            </p:extLst>
          </p:nvPr>
        </p:nvGraphicFramePr>
        <p:xfrm>
          <a:off x="3477296" y="1390918"/>
          <a:ext cx="8564450" cy="53318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0648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200329"/>
          </a:xfrm>
          <a:prstGeom prst="rect">
            <a:avLst/>
          </a:prstGeom>
          <a:noFill/>
        </p:spPr>
        <p:txBody>
          <a:bodyPr wrap="square" rtlCol="0">
            <a:spAutoFit/>
          </a:bodyPr>
          <a:lstStyle/>
          <a:p>
            <a:pPr algn="r"/>
            <a:r>
              <a:rPr lang="es-ES" sz="3600" dirty="0"/>
              <a:t>PRODUCTO IDENTITARIO: </a:t>
            </a:r>
          </a:p>
          <a:p>
            <a:pPr algn="r"/>
            <a:r>
              <a:rPr lang="es-ES" sz="3600" dirty="0"/>
              <a:t>FRUTOS SECOS  </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1863794083"/>
              </p:ext>
            </p:extLst>
          </p:nvPr>
        </p:nvGraphicFramePr>
        <p:xfrm>
          <a:off x="3809999" y="2057400"/>
          <a:ext cx="8115837" cy="45237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2885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200329"/>
          </a:xfrm>
          <a:prstGeom prst="rect">
            <a:avLst/>
          </a:prstGeom>
          <a:noFill/>
        </p:spPr>
        <p:txBody>
          <a:bodyPr wrap="square" rtlCol="0">
            <a:spAutoFit/>
          </a:bodyPr>
          <a:lstStyle/>
          <a:p>
            <a:pPr algn="r"/>
            <a:r>
              <a:rPr lang="es-ES" sz="3600" dirty="0"/>
              <a:t>PRODUCTO IDENTITARIO: </a:t>
            </a:r>
          </a:p>
          <a:p>
            <a:pPr algn="r"/>
            <a:r>
              <a:rPr lang="es-ES" sz="3600" dirty="0"/>
              <a:t>CARNES </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2689644318"/>
              </p:ext>
            </p:extLst>
          </p:nvPr>
        </p:nvGraphicFramePr>
        <p:xfrm>
          <a:off x="3528811" y="1609859"/>
          <a:ext cx="8448541" cy="49970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36009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200329"/>
          </a:xfrm>
          <a:prstGeom prst="rect">
            <a:avLst/>
          </a:prstGeom>
          <a:noFill/>
        </p:spPr>
        <p:txBody>
          <a:bodyPr wrap="square" rtlCol="0">
            <a:spAutoFit/>
          </a:bodyPr>
          <a:lstStyle/>
          <a:p>
            <a:pPr algn="r"/>
            <a:r>
              <a:rPr lang="es-ES" sz="3600" dirty="0"/>
              <a:t>PRODUCTO IDENTITARIO: </a:t>
            </a:r>
          </a:p>
          <a:p>
            <a:pPr algn="r"/>
            <a:r>
              <a:rPr lang="es-ES" sz="3600" dirty="0"/>
              <a:t>HIERBAS Y ESPECIAS  </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3948071193"/>
              </p:ext>
            </p:extLst>
          </p:nvPr>
        </p:nvGraphicFramePr>
        <p:xfrm>
          <a:off x="3490175" y="1532586"/>
          <a:ext cx="8487177" cy="51000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5349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200329"/>
          </a:xfrm>
          <a:prstGeom prst="rect">
            <a:avLst/>
          </a:prstGeom>
          <a:noFill/>
        </p:spPr>
        <p:txBody>
          <a:bodyPr wrap="square" rtlCol="0">
            <a:spAutoFit/>
          </a:bodyPr>
          <a:lstStyle/>
          <a:p>
            <a:pPr algn="r"/>
            <a:r>
              <a:rPr lang="es-ES" sz="3600" dirty="0"/>
              <a:t>PRODUCTO IDENTITARIO: </a:t>
            </a:r>
          </a:p>
          <a:p>
            <a:pPr algn="r"/>
            <a:r>
              <a:rPr lang="es-ES" sz="3600" dirty="0"/>
              <a:t>OTROS PRODUCTOS  </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320072485"/>
              </p:ext>
            </p:extLst>
          </p:nvPr>
        </p:nvGraphicFramePr>
        <p:xfrm>
          <a:off x="3490175" y="1403797"/>
          <a:ext cx="8448539" cy="51901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9660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077218"/>
          </a:xfrm>
          <a:prstGeom prst="rect">
            <a:avLst/>
          </a:prstGeom>
          <a:noFill/>
        </p:spPr>
        <p:txBody>
          <a:bodyPr wrap="square" rtlCol="0">
            <a:spAutoFit/>
          </a:bodyPr>
          <a:lstStyle/>
          <a:p>
            <a:pPr algn="r"/>
            <a:r>
              <a:rPr lang="es-ES" sz="3200" dirty="0"/>
              <a:t>¿CUÁL ES LA RELACIÓN ENTRE </a:t>
            </a:r>
          </a:p>
          <a:p>
            <a:pPr algn="r"/>
            <a:r>
              <a:rPr lang="es-ES" sz="3200" dirty="0"/>
              <a:t>PRODUCTO, CALIDAD Y ESTACIONALIDAD?</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1435421305"/>
              </p:ext>
            </p:extLst>
          </p:nvPr>
        </p:nvGraphicFramePr>
        <p:xfrm>
          <a:off x="3580327" y="1184856"/>
          <a:ext cx="8500056" cy="5519993"/>
        </p:xfrm>
        <a:graphic>
          <a:graphicData uri="http://schemas.openxmlformats.org/drawingml/2006/table">
            <a:tbl>
              <a:tblPr/>
              <a:tblGrid>
                <a:gridCol w="8500056">
                  <a:extLst>
                    <a:ext uri="{9D8B030D-6E8A-4147-A177-3AD203B41FA5}">
                      <a16:colId xmlns:a16="http://schemas.microsoft.com/office/drawing/2014/main" val="20000"/>
                    </a:ext>
                  </a:extLst>
                </a:gridCol>
              </a:tblGrid>
              <a:tr h="2376655">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Considero que la gastronomía debe estar muy relacionada con la calidad de los productos y para eso, debe haber un contacto directo entre los productores y los cocineros y se deben utilizar los productos de estación en las cartas, o bien, revalorizar las técnicas de cocina como conservas para que se puedan usar todo el año pero de buena calidad y si es posible hechos artesanalmente, ya sea comprando a pequeños productores o con producción propia como muchos ya están haciendo.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984994">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Estacionalidad desdibujado por productos que ingresan de otras zonas del país. Productos baratos de buena calidad que permiten innovar a bajos costos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719448">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Ni existe una brecha entre calidad y estacionalidad, por su variedad y por las técnicas de conservación implementadas, </a:t>
                      </a:r>
                      <a:r>
                        <a:rPr lang="es-ES" sz="1900" b="0" i="0" u="none" strike="noStrike" dirty="0" err="1">
                          <a:solidFill>
                            <a:srgbClr val="000000"/>
                          </a:solidFill>
                          <a:effectLst/>
                          <a:latin typeface="Arial" panose="020B0604020202020204" pitchFamily="34" charset="0"/>
                        </a:rPr>
                        <a:t>menúes</a:t>
                      </a:r>
                      <a:r>
                        <a:rPr lang="es-ES" sz="1900" b="0" i="0" u="none" strike="noStrike" dirty="0">
                          <a:solidFill>
                            <a:srgbClr val="000000"/>
                          </a:solidFill>
                          <a:effectLst/>
                          <a:latin typeface="Arial" panose="020B0604020202020204" pitchFamily="34" charset="0"/>
                        </a:rPr>
                        <a:t> estacionales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719448">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Condiciones climáticas, de territorio y estacionalidad marcan una diferenciación de productos </a:t>
                      </a:r>
                      <a:r>
                        <a:rPr lang="es-ES" sz="1900" b="0" i="0" u="none" strike="noStrike" dirty="0" err="1">
                          <a:solidFill>
                            <a:srgbClr val="000000"/>
                          </a:solidFill>
                          <a:effectLst/>
                          <a:latin typeface="Arial" panose="020B0604020202020204" pitchFamily="34" charset="0"/>
                        </a:rPr>
                        <a:t>identitarios</a:t>
                      </a:r>
                      <a:endParaRPr lang="es-ES" sz="1900" b="0" i="0" u="none" strike="noStrike" dirty="0">
                        <a:solidFill>
                          <a:srgbClr val="000000"/>
                        </a:solidFill>
                        <a:effectLst/>
                        <a:latin typeface="Arial" panose="020B0604020202020204" pitchFamily="34" charset="0"/>
                      </a:endParaRP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719448">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Hace que tengamos bien definidas nuestras cuatros estaciones mancan q tengamos productos </a:t>
                      </a:r>
                      <a:r>
                        <a:rPr lang="es-ES" sz="1900" b="0" i="0" u="none" strike="noStrike" dirty="0" err="1">
                          <a:solidFill>
                            <a:srgbClr val="000000"/>
                          </a:solidFill>
                          <a:effectLst/>
                          <a:latin typeface="Arial" panose="020B0604020202020204" pitchFamily="34" charset="0"/>
                        </a:rPr>
                        <a:t>identitarios</a:t>
                      </a:r>
                      <a:r>
                        <a:rPr lang="es-ES" sz="1900" b="0" i="0" u="none" strike="noStrike" dirty="0">
                          <a:solidFill>
                            <a:srgbClr val="000000"/>
                          </a:solidFill>
                          <a:effectLst/>
                          <a:latin typeface="Arial" panose="020B0604020202020204" pitchFamily="34" charset="0"/>
                        </a:rPr>
                        <a:t>.</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57448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077218"/>
          </a:xfrm>
          <a:prstGeom prst="rect">
            <a:avLst/>
          </a:prstGeom>
          <a:noFill/>
        </p:spPr>
        <p:txBody>
          <a:bodyPr wrap="square" rtlCol="0">
            <a:spAutoFit/>
          </a:bodyPr>
          <a:lstStyle/>
          <a:p>
            <a:pPr algn="r"/>
            <a:r>
              <a:rPr lang="es-ES" sz="3200" dirty="0"/>
              <a:t>¿CUÁL ES LA RELACIÓN ENTRE </a:t>
            </a:r>
          </a:p>
          <a:p>
            <a:pPr algn="r"/>
            <a:r>
              <a:rPr lang="es-ES" sz="3200" dirty="0"/>
              <a:t>PRODUCTO, CALIDAD Y ESTACIONALIDAD?</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4" name="Tabla 3"/>
          <p:cNvGraphicFramePr>
            <a:graphicFrameLocks noGrp="1"/>
          </p:cNvGraphicFramePr>
          <p:nvPr>
            <p:extLst>
              <p:ext uri="{D42A27DB-BD31-4B8C-83A1-F6EECF244321}">
                <p14:modId xmlns:p14="http://schemas.microsoft.com/office/powerpoint/2010/main" val="4085051801"/>
              </p:ext>
            </p:extLst>
          </p:nvPr>
        </p:nvGraphicFramePr>
        <p:xfrm>
          <a:off x="3645436" y="1300764"/>
          <a:ext cx="8306158" cy="5464846"/>
        </p:xfrm>
        <a:graphic>
          <a:graphicData uri="http://schemas.openxmlformats.org/drawingml/2006/table">
            <a:tbl>
              <a:tblPr/>
              <a:tblGrid>
                <a:gridCol w="8306158">
                  <a:extLst>
                    <a:ext uri="{9D8B030D-6E8A-4147-A177-3AD203B41FA5}">
                      <a16:colId xmlns:a16="http://schemas.microsoft.com/office/drawing/2014/main" val="20000"/>
                    </a:ext>
                  </a:extLst>
                </a:gridCol>
              </a:tblGrid>
              <a:tr h="683106">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Estacionalidad del producto, condiciones climáticas de territorio marcan una diferenciación.</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683106">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Tenemos la ventaja de que no tenemos brecha estacional gracias a la variedad de productos y sus maneras de conservarlos.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347079">
                <a:tc>
                  <a:txBody>
                    <a:bodyPr/>
                    <a:lstStyle/>
                    <a:p>
                      <a:pPr marL="342900" indent="-342900" algn="l" fontAlgn="t">
                        <a:buFont typeface="Courier New" panose="02070309020205020404" pitchFamily="49" charset="0"/>
                        <a:buChar char="o"/>
                      </a:pPr>
                      <a:r>
                        <a:rPr lang="es-AR" sz="1900" b="0" i="0" u="none" strike="noStrike" dirty="0">
                          <a:solidFill>
                            <a:srgbClr val="000000"/>
                          </a:solidFill>
                          <a:effectLst/>
                          <a:latin typeface="Arial" panose="020B0604020202020204" pitchFamily="34" charset="0"/>
                        </a:rPr>
                        <a:t>La estacionalidad asegura calidad.</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1019132">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Pasas, charquis, conservas. Muy buena de la calidad de nuestros productos </a:t>
                      </a:r>
                      <a:r>
                        <a:rPr lang="es-ES" sz="1900" b="0" i="0" u="none" strike="noStrike" dirty="0" err="1">
                          <a:solidFill>
                            <a:srgbClr val="000000"/>
                          </a:solidFill>
                          <a:effectLst/>
                          <a:latin typeface="Arial" panose="020B0604020202020204" pitchFamily="34" charset="0"/>
                        </a:rPr>
                        <a:t>identitarios</a:t>
                      </a:r>
                      <a:r>
                        <a:rPr lang="es-ES" sz="1900" b="0" i="0" u="none" strike="noStrike" dirty="0">
                          <a:solidFill>
                            <a:srgbClr val="000000"/>
                          </a:solidFill>
                          <a:effectLst/>
                          <a:latin typeface="Arial" panose="020B0604020202020204" pitchFamily="34" charset="0"/>
                        </a:rPr>
                        <a:t>. Hay una tendencia a respetar la estacionalidad de los productos.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683106">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La calidad de ellos productos no es la misma fuera de la estación de producción, hay que buscar consumirlos en su estación.</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r h="347079">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La calidad depende de la estacionalidad y del clima.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5"/>
                  </a:ext>
                </a:extLst>
              </a:tr>
              <a:tr h="683106">
                <a:tc>
                  <a:txBody>
                    <a:bodyPr/>
                    <a:lstStyle/>
                    <a:p>
                      <a:pPr marL="342900" indent="-342900" algn="l" fontAlgn="t">
                        <a:buFont typeface="Courier New" panose="02070309020205020404" pitchFamily="49" charset="0"/>
                        <a:buChar char="o"/>
                      </a:pPr>
                      <a:r>
                        <a:rPr lang="es-ES" sz="1900" b="0" i="0" u="none" strike="noStrike" dirty="0" err="1">
                          <a:solidFill>
                            <a:srgbClr val="000000"/>
                          </a:solidFill>
                          <a:effectLst/>
                          <a:latin typeface="Arial" panose="020B0604020202020204" pitchFamily="34" charset="0"/>
                        </a:rPr>
                        <a:t>Identitarios</a:t>
                      </a:r>
                      <a:r>
                        <a:rPr lang="es-ES" sz="1900" b="0" i="0" u="none" strike="noStrike" dirty="0">
                          <a:solidFill>
                            <a:srgbClr val="000000"/>
                          </a:solidFill>
                          <a:effectLst/>
                          <a:latin typeface="Arial" panose="020B0604020202020204" pitchFamily="34" charset="0"/>
                        </a:rPr>
                        <a:t>/ producto como se vende muy bueno / por sobre todo calidad es para consumo y sobre todo que sea de estación lo mejor.</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6"/>
                  </a:ext>
                </a:extLst>
              </a:tr>
              <a:tr h="1019132">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Los productos estacionales ponen en juego la innovación. Crear nuevas formas con ingredientes conocidos, accesibles y abundantes darán por resultado productos de calidad.</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96488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077218"/>
          </a:xfrm>
          <a:prstGeom prst="rect">
            <a:avLst/>
          </a:prstGeom>
          <a:noFill/>
        </p:spPr>
        <p:txBody>
          <a:bodyPr wrap="square" rtlCol="0">
            <a:spAutoFit/>
          </a:bodyPr>
          <a:lstStyle/>
          <a:p>
            <a:pPr algn="r"/>
            <a:r>
              <a:rPr lang="es-ES" sz="3200" dirty="0"/>
              <a:t>¿CUÁL ES LA VISIÓN QUE TENEMOS </a:t>
            </a:r>
          </a:p>
          <a:p>
            <a:pPr algn="r"/>
            <a:r>
              <a:rPr lang="es-ES" sz="3200" dirty="0"/>
              <a:t>DE LA GASTROMÍA DE MENDOZA?</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2" name="Tabla 1"/>
          <p:cNvGraphicFramePr>
            <a:graphicFrameLocks noGrp="1"/>
          </p:cNvGraphicFramePr>
          <p:nvPr>
            <p:extLst>
              <p:ext uri="{D42A27DB-BD31-4B8C-83A1-F6EECF244321}">
                <p14:modId xmlns:p14="http://schemas.microsoft.com/office/powerpoint/2010/main" val="1471761240"/>
              </p:ext>
            </p:extLst>
          </p:nvPr>
        </p:nvGraphicFramePr>
        <p:xfrm>
          <a:off x="3534356" y="1077219"/>
          <a:ext cx="8404359" cy="5717408"/>
        </p:xfrm>
        <a:graphic>
          <a:graphicData uri="http://schemas.openxmlformats.org/drawingml/2006/table">
            <a:tbl>
              <a:tblPr/>
              <a:tblGrid>
                <a:gridCol w="8404359">
                  <a:extLst>
                    <a:ext uri="{9D8B030D-6E8A-4147-A177-3AD203B41FA5}">
                      <a16:colId xmlns:a16="http://schemas.microsoft.com/office/drawing/2014/main" val="20000"/>
                    </a:ext>
                  </a:extLst>
                </a:gridCol>
              </a:tblGrid>
              <a:tr h="2213658">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Cocina de mercado o de producto con una clara tendencia a cocina de estación y de revalorización de técnicas culinarias que permitan utilizar los productos todo el año (conservas, mermeladas, etc.). Me gustaría la generación de recetas emblemáticas de Mendoza, ya sea por las técnicas, por el uso de productos </a:t>
                      </a:r>
                      <a:r>
                        <a:rPr lang="es-ES" sz="1900" b="0" i="0" u="none" strike="noStrike" dirty="0" err="1">
                          <a:solidFill>
                            <a:srgbClr val="000000"/>
                          </a:solidFill>
                          <a:effectLst/>
                          <a:latin typeface="Arial" panose="020B0604020202020204" pitchFamily="34" charset="0"/>
                        </a:rPr>
                        <a:t>identitarios</a:t>
                      </a:r>
                      <a:r>
                        <a:rPr lang="es-ES" sz="1900" b="0" i="0" u="none" strike="noStrike" dirty="0">
                          <a:solidFill>
                            <a:srgbClr val="000000"/>
                          </a:solidFill>
                          <a:effectLst/>
                          <a:latin typeface="Arial" panose="020B0604020202020204" pitchFamily="34" charset="0"/>
                        </a:rPr>
                        <a:t> y sumar cocina tradicional relacionada con los usos y costumbre de Mendoza. Esas recetas emblemáticas puede ser parte de cualquier carta de los restaurantes de Mendoza.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954627">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Especialización de los diferentes </a:t>
                      </a:r>
                      <a:r>
                        <a:rPr lang="es-ES" sz="1900" b="0" i="0" u="none" strike="noStrike" dirty="0" err="1">
                          <a:solidFill>
                            <a:srgbClr val="000000"/>
                          </a:solidFill>
                          <a:effectLst/>
                          <a:latin typeface="Arial" panose="020B0604020202020204" pitchFamily="34" charset="0"/>
                        </a:rPr>
                        <a:t>terroirs</a:t>
                      </a:r>
                      <a:r>
                        <a:rPr lang="es-ES" sz="1900" b="0" i="0" u="none" strike="noStrike" dirty="0">
                          <a:solidFill>
                            <a:srgbClr val="000000"/>
                          </a:solidFill>
                          <a:effectLst/>
                          <a:latin typeface="Arial" panose="020B0604020202020204" pitchFamily="34" charset="0"/>
                        </a:rPr>
                        <a:t> de Mendoza hacía productos de alta calidad que permita mejorar la calidad de la gastronomía en general. Denominaciones de origen y certificaciones de calidad.</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639869">
                <a:tc>
                  <a:txBody>
                    <a:bodyPr/>
                    <a:lstStyle/>
                    <a:p>
                      <a:pPr marL="342900" indent="-342900" algn="l" fontAlgn="t">
                        <a:buFont typeface="Courier New" panose="02070309020205020404" pitchFamily="49" charset="0"/>
                        <a:buChar char="o"/>
                      </a:pPr>
                      <a:r>
                        <a:rPr lang="es-AR" sz="1900" b="0" i="0" u="none" strike="noStrike" dirty="0">
                          <a:solidFill>
                            <a:srgbClr val="000000"/>
                          </a:solidFill>
                          <a:effectLst/>
                          <a:latin typeface="Arial" panose="020B0604020202020204" pitchFamily="34" charset="0"/>
                        </a:rPr>
                        <a:t>Innovadora. Evolucionando. Rescatando tradiciones. Creadora de recuerdos.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1269385">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Imaginamos a nuestra gastronomía en crecimiento, competitiva, </a:t>
                      </a:r>
                      <a:r>
                        <a:rPr lang="es-ES" sz="1900" b="0" i="0" u="none" strike="noStrike" dirty="0" err="1">
                          <a:solidFill>
                            <a:srgbClr val="000000"/>
                          </a:solidFill>
                          <a:effectLst/>
                          <a:latin typeface="Arial" panose="020B0604020202020204" pitchFamily="34" charset="0"/>
                        </a:rPr>
                        <a:t>ayornada</a:t>
                      </a:r>
                      <a:r>
                        <a:rPr lang="es-ES" sz="1900" b="0" i="0" u="none" strike="noStrike" dirty="0">
                          <a:solidFill>
                            <a:srgbClr val="000000"/>
                          </a:solidFill>
                          <a:effectLst/>
                          <a:latin typeface="Arial" panose="020B0604020202020204" pitchFamily="34" charset="0"/>
                        </a:rPr>
                        <a:t> con lo cultural, económico, social, con la tradición y la innovación, marcando una ruta gastronómica de la mano del </a:t>
                      </a:r>
                      <a:r>
                        <a:rPr lang="es-ES" sz="1900" b="0" i="0" u="none" strike="noStrike" dirty="0" err="1">
                          <a:solidFill>
                            <a:srgbClr val="000000"/>
                          </a:solidFill>
                          <a:effectLst/>
                          <a:latin typeface="Arial" panose="020B0604020202020204" pitchFamily="34" charset="0"/>
                        </a:rPr>
                        <a:t>enoturismo</a:t>
                      </a:r>
                      <a:r>
                        <a:rPr lang="es-ES" sz="1900" b="0" i="0" u="none" strike="noStrike" dirty="0">
                          <a:solidFill>
                            <a:srgbClr val="000000"/>
                          </a:solidFill>
                          <a:effectLst/>
                          <a:latin typeface="Arial" panose="020B0604020202020204" pitchFamily="34" charset="0"/>
                        </a:rPr>
                        <a:t> con muchas más posibilidades.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639869">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Darle identidad a la gastronomía mendocina con productos estacionales de primera calidad y saludables.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63552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sp>
        <p:nvSpPr>
          <p:cNvPr id="3" name="Título 2"/>
          <p:cNvSpPr>
            <a:spLocks noGrp="1"/>
          </p:cNvSpPr>
          <p:nvPr>
            <p:ph type="title"/>
          </p:nvPr>
        </p:nvSpPr>
        <p:spPr>
          <a:xfrm>
            <a:off x="3618963" y="4898491"/>
            <a:ext cx="8165205" cy="1325563"/>
          </a:xfrm>
        </p:spPr>
        <p:txBody>
          <a:bodyPr>
            <a:normAutofit/>
          </a:bodyPr>
          <a:lstStyle/>
          <a:p>
            <a:pPr algn="ctr"/>
            <a:r>
              <a:rPr lang="es-ES" sz="6000" b="1" dirty="0"/>
              <a:t>INFORME FINAL</a:t>
            </a:r>
            <a:endParaRPr lang="es-AR" sz="6000" b="1" dirty="0"/>
          </a:p>
        </p:txBody>
      </p:sp>
    </p:spTree>
    <p:extLst>
      <p:ext uri="{BB962C8B-B14F-4D97-AF65-F5344CB8AC3E}">
        <p14:creationId xmlns:p14="http://schemas.microsoft.com/office/powerpoint/2010/main" val="3340357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64395"/>
            <a:ext cx="9023792" cy="1077218"/>
          </a:xfrm>
          <a:prstGeom prst="rect">
            <a:avLst/>
          </a:prstGeom>
          <a:noFill/>
        </p:spPr>
        <p:txBody>
          <a:bodyPr wrap="square" rtlCol="0">
            <a:spAutoFit/>
          </a:bodyPr>
          <a:lstStyle/>
          <a:p>
            <a:pPr algn="r"/>
            <a:r>
              <a:rPr lang="es-ES" sz="3200" dirty="0"/>
              <a:t>¿CUÁL ES LA VISIÓN QUE TENEMOS </a:t>
            </a:r>
          </a:p>
          <a:p>
            <a:pPr algn="r"/>
            <a:r>
              <a:rPr lang="es-ES" sz="3200" dirty="0"/>
              <a:t>DE LA GASTROMÍA DE MENDOZA?</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4" name="Tabla 3"/>
          <p:cNvGraphicFramePr>
            <a:graphicFrameLocks noGrp="1"/>
          </p:cNvGraphicFramePr>
          <p:nvPr>
            <p:extLst>
              <p:ext uri="{D42A27DB-BD31-4B8C-83A1-F6EECF244321}">
                <p14:modId xmlns:p14="http://schemas.microsoft.com/office/powerpoint/2010/main" val="464451494"/>
              </p:ext>
            </p:extLst>
          </p:nvPr>
        </p:nvGraphicFramePr>
        <p:xfrm>
          <a:off x="3438659" y="999944"/>
          <a:ext cx="8753341" cy="5967159"/>
        </p:xfrm>
        <a:graphic>
          <a:graphicData uri="http://schemas.openxmlformats.org/drawingml/2006/table">
            <a:tbl>
              <a:tblPr/>
              <a:tblGrid>
                <a:gridCol w="8753341">
                  <a:extLst>
                    <a:ext uri="{9D8B030D-6E8A-4147-A177-3AD203B41FA5}">
                      <a16:colId xmlns:a16="http://schemas.microsoft.com/office/drawing/2014/main" val="20000"/>
                    </a:ext>
                  </a:extLst>
                </a:gridCol>
              </a:tblGrid>
              <a:tr h="232435">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En constante crecimiento con una ruta gastronómica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707454">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La gastronomía va a estar más involucrada no solamente en restaurantes sino en comercios a fines, donde se puedan encontrar la diversidad de los productos mas cerca del consumidor.</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1051074">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Las bodegas marcan la evolución de la gastronomía para el turismo externo. Alta exigencia y expectativas hacia nuestra gastronomía. Generar experiencias locales. Ser una capital referente en el vino y su gastronomía a nivel nacional. Tener relato de Mendoza como mendocino.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2081936">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Pensamos una gastronomía respetable, sustentable, usando productos de estación. Pensada también con los productores. Usar más productos orgánicos. Que hayan más opciones para vegetarianos y veganos.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Trabajar la gestión de los residuos.</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Qué crezca la cocina inclusiva, pensando en diabéticos, celíacos por ejemplo.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No promocionar recetas que usen como insumos especies prohibidas.</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Pensar una gastronomía con educación, desde el productor al consumidor, de toda la cadena de valor.</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424472">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Articulada e integrada entre el productor, el cocinero y el que hace el servicio. Gastronomía sustentable.</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r h="707454">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Una gastronomía que cuente quienes somos a través de sus sabores. De calidad, variada y que sea una recuerdo agradable.</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84211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077218"/>
          </a:xfrm>
          <a:prstGeom prst="rect">
            <a:avLst/>
          </a:prstGeom>
          <a:noFill/>
        </p:spPr>
        <p:txBody>
          <a:bodyPr wrap="square" rtlCol="0">
            <a:spAutoFit/>
          </a:bodyPr>
          <a:lstStyle/>
          <a:p>
            <a:pPr algn="r"/>
            <a:r>
              <a:rPr lang="es-ES" sz="3200" dirty="0"/>
              <a:t>¿QUÉ ACTIVIDADES HARÍAS PARA PROMOCIONAR </a:t>
            </a:r>
          </a:p>
          <a:p>
            <a:pPr algn="r"/>
            <a:r>
              <a:rPr lang="es-ES" sz="3200" dirty="0"/>
              <a:t>LA GASTRONOMÍA DE MENDOZA?</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5" name="Gráfico 4"/>
          <p:cNvGraphicFramePr>
            <a:graphicFrameLocks/>
          </p:cNvGraphicFramePr>
          <p:nvPr>
            <p:extLst>
              <p:ext uri="{D42A27DB-BD31-4B8C-83A1-F6EECF244321}">
                <p14:modId xmlns:p14="http://schemas.microsoft.com/office/powerpoint/2010/main" val="729932517"/>
              </p:ext>
            </p:extLst>
          </p:nvPr>
        </p:nvGraphicFramePr>
        <p:xfrm>
          <a:off x="3490175" y="1210615"/>
          <a:ext cx="8525813" cy="53704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492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51516"/>
            <a:ext cx="9023792" cy="584775"/>
          </a:xfrm>
          <a:prstGeom prst="rect">
            <a:avLst/>
          </a:prstGeom>
          <a:noFill/>
        </p:spPr>
        <p:txBody>
          <a:bodyPr wrap="square" rtlCol="0">
            <a:spAutoFit/>
          </a:bodyPr>
          <a:lstStyle/>
          <a:p>
            <a:pPr algn="r"/>
            <a:r>
              <a:rPr lang="es-ES" sz="3200" dirty="0"/>
              <a:t>OTRAS ACTIVIDADES SUGERIDAS POR EL GRUPO</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2" name="Tabla 1"/>
          <p:cNvGraphicFramePr>
            <a:graphicFrameLocks noGrp="1"/>
          </p:cNvGraphicFramePr>
          <p:nvPr>
            <p:extLst>
              <p:ext uri="{D42A27DB-BD31-4B8C-83A1-F6EECF244321}">
                <p14:modId xmlns:p14="http://schemas.microsoft.com/office/powerpoint/2010/main" val="3319418625"/>
              </p:ext>
            </p:extLst>
          </p:nvPr>
        </p:nvGraphicFramePr>
        <p:xfrm>
          <a:off x="3566911" y="1065444"/>
          <a:ext cx="8307410" cy="5283840"/>
        </p:xfrm>
        <a:graphic>
          <a:graphicData uri="http://schemas.openxmlformats.org/drawingml/2006/table">
            <a:tbl>
              <a:tblPr/>
              <a:tblGrid>
                <a:gridCol w="8307410">
                  <a:extLst>
                    <a:ext uri="{9D8B030D-6E8A-4147-A177-3AD203B41FA5}">
                      <a16:colId xmlns:a16="http://schemas.microsoft.com/office/drawing/2014/main" val="20000"/>
                    </a:ext>
                  </a:extLst>
                </a:gridCol>
              </a:tblGrid>
              <a:tr h="880640">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Políticas educativas que incluyan en las curricular de sistema alimentario. Alimentos regionales</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880640">
                <a:tc>
                  <a:txBody>
                    <a:bodyPr/>
                    <a:lstStyle/>
                    <a:p>
                      <a:pPr marL="342900" indent="-342900" algn="l" fontAlgn="b">
                        <a:buFont typeface="Courier New" panose="02070309020205020404" pitchFamily="49" charset="0"/>
                        <a:buChar char="o"/>
                      </a:pPr>
                      <a:r>
                        <a:rPr lang="es-ES" sz="1900" b="0" i="0" u="none" strike="noStrike">
                          <a:solidFill>
                            <a:srgbClr val="000000"/>
                          </a:solidFill>
                          <a:effectLst/>
                          <a:latin typeface="Arial" panose="020B0604020202020204" pitchFamily="34" charset="0"/>
                          <a:cs typeface="Arial" panose="020B0604020202020204" pitchFamily="34" charset="0"/>
                        </a:rPr>
                        <a:t>Estrategias de comunicación y promoción que responda a los interés de Mendoza y su gastronomía</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880640">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Involucrar la gastronomía provincial con la actividades destacadas de cada departamento de la provincia ejemplo festival del chivo</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880640">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Involucrar a la gastronomía provincial con actividades destacadas en cada departamento. Por ejemplo: Festival del Chivo.</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880640">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Mayor difusión de cursos y concursos y también facilidades y apoyo gubernamental para llevar a cabo las capacitaciones y demás</a:t>
                      </a: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880640">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Comunicación de los productos </a:t>
                      </a:r>
                      <a:r>
                        <a:rPr lang="es-ES" sz="1900" b="0" i="0" u="none" strike="noStrike" dirty="0" err="1">
                          <a:solidFill>
                            <a:srgbClr val="000000"/>
                          </a:solidFill>
                          <a:effectLst/>
                          <a:latin typeface="Arial" panose="020B0604020202020204" pitchFamily="34" charset="0"/>
                          <a:cs typeface="Arial" panose="020B0604020202020204" pitchFamily="34" charset="0"/>
                        </a:rPr>
                        <a:t>identitarios</a:t>
                      </a:r>
                      <a:r>
                        <a:rPr lang="es-ES" sz="1900" b="0" i="0" u="none" strike="noStrike" dirty="0">
                          <a:solidFill>
                            <a:srgbClr val="000000"/>
                          </a:solidFill>
                          <a:effectLst/>
                          <a:latin typeface="Arial" panose="020B0604020202020204" pitchFamily="34" charset="0"/>
                          <a:cs typeface="Arial" panose="020B0604020202020204" pitchFamily="34" charset="0"/>
                        </a:rPr>
                        <a:t> para afianzar los mismos. Programa de vinculación del productor al consumidor</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49082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51516"/>
            <a:ext cx="9023792" cy="584775"/>
          </a:xfrm>
          <a:prstGeom prst="rect">
            <a:avLst/>
          </a:prstGeom>
          <a:noFill/>
        </p:spPr>
        <p:txBody>
          <a:bodyPr wrap="square" rtlCol="0">
            <a:spAutoFit/>
          </a:bodyPr>
          <a:lstStyle/>
          <a:p>
            <a:pPr algn="r"/>
            <a:r>
              <a:rPr lang="es-ES" sz="3200" dirty="0"/>
              <a:t>OTRAS ACTIVIDADES SUGERIDAS POR EL GRUPO</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2259800979"/>
              </p:ext>
            </p:extLst>
          </p:nvPr>
        </p:nvGraphicFramePr>
        <p:xfrm>
          <a:off x="3592668" y="1209799"/>
          <a:ext cx="8320290" cy="5448578"/>
        </p:xfrm>
        <a:graphic>
          <a:graphicData uri="http://schemas.openxmlformats.org/drawingml/2006/table">
            <a:tbl>
              <a:tblPr/>
              <a:tblGrid>
                <a:gridCol w="8320290">
                  <a:extLst>
                    <a:ext uri="{9D8B030D-6E8A-4147-A177-3AD203B41FA5}">
                      <a16:colId xmlns:a16="http://schemas.microsoft.com/office/drawing/2014/main" val="20000"/>
                    </a:ext>
                  </a:extLst>
                </a:gridCol>
              </a:tblGrid>
              <a:tr h="2163360">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En la opción del Centro de Información: mantener a los cocineros informados con un listado de productores a quienes recurrir. </a:t>
                      </a:r>
                      <a:br>
                        <a:rPr lang="es-ES" sz="1900" b="0" i="0" u="none" strike="noStrike" dirty="0">
                          <a:solidFill>
                            <a:srgbClr val="000000"/>
                          </a:solidFill>
                          <a:effectLst/>
                          <a:latin typeface="Arial" panose="020B0604020202020204" pitchFamily="34" charset="0"/>
                          <a:cs typeface="Arial" panose="020B0604020202020204" pitchFamily="34" charset="0"/>
                        </a:rPr>
                      </a:br>
                      <a:r>
                        <a:rPr lang="es-ES" sz="1900" b="0" i="0" u="none" strike="noStrike" dirty="0">
                          <a:solidFill>
                            <a:srgbClr val="000000"/>
                          </a:solidFill>
                          <a:effectLst/>
                          <a:latin typeface="Arial" panose="020B0604020202020204" pitchFamily="34" charset="0"/>
                          <a:cs typeface="Arial" panose="020B0604020202020204" pitchFamily="34" charset="0"/>
                        </a:rPr>
                        <a:t>Fortalecimiento de las cadenas de valor. </a:t>
                      </a:r>
                      <a:br>
                        <a:rPr lang="es-ES" sz="1900" b="0" i="0" u="none" strike="noStrike" dirty="0">
                          <a:solidFill>
                            <a:srgbClr val="000000"/>
                          </a:solidFill>
                          <a:effectLst/>
                          <a:latin typeface="Arial" panose="020B0604020202020204" pitchFamily="34" charset="0"/>
                          <a:cs typeface="Arial" panose="020B0604020202020204" pitchFamily="34" charset="0"/>
                        </a:rPr>
                      </a:br>
                      <a:r>
                        <a:rPr lang="es-ES" sz="1900" b="0" i="0" u="none" strike="noStrike" dirty="0">
                          <a:solidFill>
                            <a:srgbClr val="000000"/>
                          </a:solidFill>
                          <a:effectLst/>
                          <a:latin typeface="Arial" panose="020B0604020202020204" pitchFamily="34" charset="0"/>
                          <a:cs typeface="Arial" panose="020B0604020202020204" pitchFamily="34" charset="0"/>
                        </a:rPr>
                        <a:t>Redes de difusión de eventos y actividades. </a:t>
                      </a:r>
                      <a:br>
                        <a:rPr lang="es-ES" sz="1900" b="0" i="0" u="none" strike="noStrike" dirty="0">
                          <a:solidFill>
                            <a:srgbClr val="000000"/>
                          </a:solidFill>
                          <a:effectLst/>
                          <a:latin typeface="Arial" panose="020B0604020202020204" pitchFamily="34" charset="0"/>
                          <a:cs typeface="Arial" panose="020B0604020202020204" pitchFamily="34" charset="0"/>
                        </a:rPr>
                      </a:br>
                      <a:r>
                        <a:rPr lang="es-ES" sz="1900" b="0" i="0" u="none" strike="noStrike" dirty="0">
                          <a:solidFill>
                            <a:srgbClr val="000000"/>
                          </a:solidFill>
                          <a:effectLst/>
                          <a:latin typeface="Arial" panose="020B0604020202020204" pitchFamily="34" charset="0"/>
                          <a:cs typeface="Arial" panose="020B0604020202020204" pitchFamily="34" charset="0"/>
                        </a:rPr>
                        <a:t>Nombraré y capacitar a embajadores para difundir cultura gastronómica, localmente y en el exterior.</a:t>
                      </a: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1468656">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Buscar un hilo conductor a través de una investigación seria.</a:t>
                      </a:r>
                      <a:br>
                        <a:rPr lang="es-ES" sz="1900" b="0" i="0" u="none" strike="noStrike" dirty="0">
                          <a:solidFill>
                            <a:srgbClr val="000000"/>
                          </a:solidFill>
                          <a:effectLst/>
                          <a:latin typeface="Arial" panose="020B0604020202020204" pitchFamily="34" charset="0"/>
                          <a:cs typeface="Arial" panose="020B0604020202020204" pitchFamily="34" charset="0"/>
                        </a:rPr>
                      </a:br>
                      <a:r>
                        <a:rPr lang="es-ES" sz="1900" b="0" i="0" u="none" strike="noStrike" dirty="0">
                          <a:solidFill>
                            <a:srgbClr val="000000"/>
                          </a:solidFill>
                          <a:effectLst/>
                          <a:latin typeface="Arial" panose="020B0604020202020204" pitchFamily="34" charset="0"/>
                          <a:cs typeface="Arial" panose="020B0604020202020204" pitchFamily="34" charset="0"/>
                        </a:rPr>
                        <a:t>Generar instancias de intercambio entre productores y cocineros.</a:t>
                      </a:r>
                      <a:br>
                        <a:rPr lang="es-ES" sz="1900" b="0" i="0" u="none" strike="noStrike" dirty="0">
                          <a:solidFill>
                            <a:srgbClr val="000000"/>
                          </a:solidFill>
                          <a:effectLst/>
                          <a:latin typeface="Arial" panose="020B0604020202020204" pitchFamily="34" charset="0"/>
                          <a:cs typeface="Arial" panose="020B0604020202020204" pitchFamily="34" charset="0"/>
                        </a:rPr>
                      </a:br>
                      <a:r>
                        <a:rPr lang="es-ES" sz="1900" b="0" i="0" u="none" strike="noStrike" dirty="0">
                          <a:solidFill>
                            <a:srgbClr val="000000"/>
                          </a:solidFill>
                          <a:effectLst/>
                          <a:latin typeface="Arial" panose="020B0604020202020204" pitchFamily="34" charset="0"/>
                          <a:cs typeface="Arial" panose="020B0604020202020204" pitchFamily="34" charset="0"/>
                        </a:rPr>
                        <a:t>Generar una agenda permanente.</a:t>
                      </a:r>
                      <a:br>
                        <a:rPr lang="es-ES" sz="1900" b="0" i="0" u="none" strike="noStrike" dirty="0">
                          <a:solidFill>
                            <a:srgbClr val="000000"/>
                          </a:solidFill>
                          <a:effectLst/>
                          <a:latin typeface="Arial" panose="020B0604020202020204" pitchFamily="34" charset="0"/>
                          <a:cs typeface="Arial" panose="020B0604020202020204" pitchFamily="34" charset="0"/>
                        </a:rPr>
                      </a:br>
                      <a:r>
                        <a:rPr lang="es-ES" sz="1900" b="0" i="0" u="none" strike="noStrike" dirty="0">
                          <a:solidFill>
                            <a:srgbClr val="000000"/>
                          </a:solidFill>
                          <a:effectLst/>
                          <a:latin typeface="Arial" panose="020B0604020202020204" pitchFamily="34" charset="0"/>
                          <a:cs typeface="Arial" panose="020B0604020202020204" pitchFamily="34" charset="0"/>
                        </a:rPr>
                        <a:t>Desarrollo de la gastronomía como política de estado</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728984">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Que tengan oportunidades las escuelas para conocer Mendoza y su gastronomía</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1087578">
                <a:tc>
                  <a:txBody>
                    <a:bodyPr/>
                    <a:lstStyle/>
                    <a:p>
                      <a:pPr marL="342900" indent="-342900" algn="l" fontAlgn="b">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cs typeface="Arial" panose="020B0604020202020204" pitchFamily="34" charset="0"/>
                        </a:rPr>
                        <a:t>Facilitar encuentro entre productores y gastronómicos más los consumidores por medio de ferias y promoviendo la compra directa del productor al consumidor</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45096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51516"/>
            <a:ext cx="9023792" cy="584775"/>
          </a:xfrm>
          <a:prstGeom prst="rect">
            <a:avLst/>
          </a:prstGeom>
          <a:noFill/>
        </p:spPr>
        <p:txBody>
          <a:bodyPr wrap="square" rtlCol="0">
            <a:spAutoFit/>
          </a:bodyPr>
          <a:lstStyle/>
          <a:p>
            <a:pPr algn="r"/>
            <a:r>
              <a:rPr lang="es-ES" sz="3200" dirty="0"/>
              <a:t>SUGERENCIAS GENERALES</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4" name="Tabla 3"/>
          <p:cNvGraphicFramePr>
            <a:graphicFrameLocks noGrp="1"/>
          </p:cNvGraphicFramePr>
          <p:nvPr>
            <p:extLst>
              <p:ext uri="{D42A27DB-BD31-4B8C-83A1-F6EECF244321}">
                <p14:modId xmlns:p14="http://schemas.microsoft.com/office/powerpoint/2010/main" val="1937800595"/>
              </p:ext>
            </p:extLst>
          </p:nvPr>
        </p:nvGraphicFramePr>
        <p:xfrm>
          <a:off x="3552332" y="1468192"/>
          <a:ext cx="8360625" cy="5254580"/>
        </p:xfrm>
        <a:graphic>
          <a:graphicData uri="http://schemas.openxmlformats.org/drawingml/2006/table">
            <a:tbl>
              <a:tblPr/>
              <a:tblGrid>
                <a:gridCol w="8360625">
                  <a:extLst>
                    <a:ext uri="{9D8B030D-6E8A-4147-A177-3AD203B41FA5}">
                      <a16:colId xmlns:a16="http://schemas.microsoft.com/office/drawing/2014/main" val="20000"/>
                    </a:ext>
                  </a:extLst>
                </a:gridCol>
              </a:tblGrid>
              <a:tr h="750654">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Reforzar la calidad de atención al clientes en todos los restaurantes de Mendoza.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1119909">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Identificar productos </a:t>
                      </a:r>
                      <a:r>
                        <a:rPr lang="es-ES" sz="1900" b="0" i="0" u="none" strike="noStrike" dirty="0" err="1">
                          <a:solidFill>
                            <a:srgbClr val="000000"/>
                          </a:solidFill>
                          <a:effectLst/>
                          <a:latin typeface="Arial" panose="020B0604020202020204" pitchFamily="34" charset="0"/>
                        </a:rPr>
                        <a:t>identitarios</a:t>
                      </a:r>
                      <a:r>
                        <a:rPr lang="es-ES" sz="1900" b="0" i="0" u="none" strike="noStrike" dirty="0">
                          <a:solidFill>
                            <a:srgbClr val="000000"/>
                          </a:solidFill>
                          <a:effectLst/>
                          <a:latin typeface="Arial" panose="020B0604020202020204" pitchFamily="34" charset="0"/>
                        </a:rPr>
                        <a:t>, concurso y promoción de estos productos. Mapa y </a:t>
                      </a:r>
                      <a:r>
                        <a:rPr lang="es-ES" sz="1900" b="0" i="0" u="none" strike="noStrike" dirty="0" err="1">
                          <a:solidFill>
                            <a:srgbClr val="000000"/>
                          </a:solidFill>
                          <a:effectLst/>
                          <a:latin typeface="Arial" panose="020B0604020202020204" pitchFamily="34" charset="0"/>
                        </a:rPr>
                        <a:t>AAp</a:t>
                      </a:r>
                      <a:r>
                        <a:rPr lang="es-ES" sz="1900" b="0" i="0" u="none" strike="noStrike" dirty="0">
                          <a:solidFill>
                            <a:srgbClr val="000000"/>
                          </a:solidFill>
                          <a:effectLst/>
                          <a:latin typeface="Arial" panose="020B0604020202020204" pitchFamily="34" charset="0"/>
                        </a:rPr>
                        <a:t> sobre ruta gastronómica, con recetas y productos </a:t>
                      </a:r>
                      <a:r>
                        <a:rPr lang="es-ES" sz="1900" b="0" i="0" u="none" strike="noStrike" dirty="0" err="1">
                          <a:solidFill>
                            <a:srgbClr val="000000"/>
                          </a:solidFill>
                          <a:effectLst/>
                          <a:latin typeface="Arial" panose="020B0604020202020204" pitchFamily="34" charset="0"/>
                        </a:rPr>
                        <a:t>identitarios</a:t>
                      </a:r>
                      <a:r>
                        <a:rPr lang="es-ES" sz="1900" b="0" i="0" u="none" strike="noStrike" dirty="0">
                          <a:solidFill>
                            <a:srgbClr val="000000"/>
                          </a:solidFill>
                          <a:effectLst/>
                          <a:latin typeface="Arial" panose="020B0604020202020204" pitchFamily="34" charset="0"/>
                        </a:rPr>
                        <a:t>. Señalética coherente y estratégica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750654">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Involucrar a la gastronomía provincial con las actividades destacadas de cada departamento. </a:t>
                      </a:r>
                      <a:r>
                        <a:rPr lang="es-ES" sz="1900" b="0" i="0" u="none" strike="noStrike" dirty="0" err="1">
                          <a:solidFill>
                            <a:srgbClr val="000000"/>
                          </a:solidFill>
                          <a:effectLst/>
                          <a:latin typeface="Arial" panose="020B0604020202020204" pitchFamily="34" charset="0"/>
                        </a:rPr>
                        <a:t>Ej</a:t>
                      </a:r>
                      <a:r>
                        <a:rPr lang="es-ES" sz="1900" b="0" i="0" u="none" strike="noStrike" dirty="0">
                          <a:solidFill>
                            <a:srgbClr val="000000"/>
                          </a:solidFill>
                          <a:effectLst/>
                          <a:latin typeface="Arial" panose="020B0604020202020204" pitchFamily="34" charset="0"/>
                        </a:rPr>
                        <a:t>: Festival del chivo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381400">
                <a:tc>
                  <a:txBody>
                    <a:bodyPr/>
                    <a:lstStyle/>
                    <a:p>
                      <a:pPr marL="342900" indent="-342900" algn="l" fontAlgn="t">
                        <a:buFont typeface="Courier New" panose="02070309020205020404" pitchFamily="49" charset="0"/>
                        <a:buChar char="o"/>
                      </a:pPr>
                      <a:r>
                        <a:rPr lang="es-AR" sz="1900" b="0" i="0" u="none" strike="noStrike" dirty="0">
                          <a:solidFill>
                            <a:srgbClr val="000000"/>
                          </a:solidFill>
                          <a:effectLst/>
                          <a:latin typeface="Arial" panose="020B0604020202020204" pitchFamily="34" charset="0"/>
                        </a:rPr>
                        <a:t>Difusión de productos innovadores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1119909">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Mejorar la comunicación entre los actores de la cadena de valor. Generar historias y relatos apropiables a los territorios. Generar mesas de trabajo interdisciplinario público y privado.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r h="381400">
                <a:tc>
                  <a:txBody>
                    <a:bodyPr/>
                    <a:lstStyle/>
                    <a:p>
                      <a:pPr marL="342900" indent="-342900" algn="l" fontAlgn="t">
                        <a:buFont typeface="Courier New" panose="02070309020205020404" pitchFamily="49" charset="0"/>
                        <a:buChar char="o"/>
                      </a:pPr>
                      <a:r>
                        <a:rPr lang="es-AR" sz="1900" b="0" i="0" u="none" strike="noStrike" dirty="0">
                          <a:solidFill>
                            <a:srgbClr val="000000"/>
                          </a:solidFill>
                          <a:effectLst/>
                          <a:latin typeface="Arial" panose="020B0604020202020204" pitchFamily="34" charset="0"/>
                        </a:rPr>
                        <a:t>Profesionalización de la gastronomía.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5"/>
                  </a:ext>
                </a:extLst>
              </a:tr>
              <a:tr h="750654">
                <a:tc>
                  <a:txBody>
                    <a:bodyPr/>
                    <a:lstStyle/>
                    <a:p>
                      <a:pPr marL="342900" indent="-342900" algn="l" fontAlgn="t">
                        <a:buFont typeface="Courier New" panose="02070309020205020404" pitchFamily="49" charset="0"/>
                        <a:buChar char="o"/>
                      </a:pPr>
                      <a:r>
                        <a:rPr lang="es-AR" sz="1900" b="0" i="0" u="none" strike="noStrike" dirty="0">
                          <a:solidFill>
                            <a:srgbClr val="000000"/>
                          </a:solidFill>
                          <a:effectLst/>
                          <a:latin typeface="Arial" panose="020B0604020202020204" pitchFamily="34" charset="0"/>
                        </a:rPr>
                        <a:t>Que sigan adelante</a:t>
                      </a:r>
                      <a:br>
                        <a:rPr lang="es-AR" sz="1900" b="0" i="0" u="none" strike="noStrike" dirty="0">
                          <a:solidFill>
                            <a:srgbClr val="000000"/>
                          </a:solidFill>
                          <a:effectLst/>
                          <a:latin typeface="Arial" panose="020B0604020202020204" pitchFamily="34" charset="0"/>
                        </a:rPr>
                      </a:br>
                      <a:endParaRPr lang="es-AR" sz="1900" b="0" i="0" u="none" strike="noStrike" dirty="0">
                        <a:solidFill>
                          <a:srgbClr val="000000"/>
                        </a:solidFill>
                        <a:effectLst/>
                        <a:latin typeface="Arial" panose="020B0604020202020204" pitchFamily="34" charset="0"/>
                      </a:endParaRP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72552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425780" y="2034863"/>
            <a:ext cx="8663188" cy="2554545"/>
          </a:xfrm>
          <a:prstGeom prst="rect">
            <a:avLst/>
          </a:prstGeom>
          <a:noFill/>
        </p:spPr>
        <p:txBody>
          <a:bodyPr wrap="square" rtlCol="0">
            <a:spAutoFit/>
          </a:bodyPr>
          <a:lstStyle/>
          <a:p>
            <a:pPr algn="ctr"/>
            <a:r>
              <a:rPr lang="es-ES" sz="3200" dirty="0"/>
              <a:t>Muchas gracias </a:t>
            </a:r>
          </a:p>
          <a:p>
            <a:pPr algn="ctr"/>
            <a:endParaRPr lang="es-ES" sz="3200" dirty="0"/>
          </a:p>
          <a:p>
            <a:pPr algn="ctr"/>
            <a:r>
              <a:rPr lang="es-ES" sz="3200" dirty="0"/>
              <a:t>por el importante aporte </a:t>
            </a:r>
          </a:p>
          <a:p>
            <a:pPr algn="ctr"/>
            <a:endParaRPr lang="es-ES" sz="3200" dirty="0"/>
          </a:p>
          <a:p>
            <a:pPr algn="ctr"/>
            <a:r>
              <a:rPr lang="es-ES" sz="3200" dirty="0"/>
              <a:t>de cada grupo.!</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spTree>
    <p:extLst>
      <p:ext uri="{BB962C8B-B14F-4D97-AF65-F5344CB8AC3E}">
        <p14:creationId xmlns:p14="http://schemas.microsoft.com/office/powerpoint/2010/main" val="3486314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00358" y="94668"/>
            <a:ext cx="8891642" cy="510639"/>
          </a:xfrm>
        </p:spPr>
        <p:txBody>
          <a:bodyPr>
            <a:normAutofit fontScale="90000"/>
          </a:bodyPr>
          <a:lstStyle/>
          <a:p>
            <a:pPr algn="r"/>
            <a:r>
              <a:rPr lang="es-ES" sz="4000" b="1" dirty="0"/>
              <a:t>¿QUIENES SOMOS?</a:t>
            </a:r>
            <a:endParaRPr lang="es-AR" sz="4000"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284545423"/>
              </p:ext>
            </p:extLst>
          </p:nvPr>
        </p:nvGraphicFramePr>
        <p:xfrm>
          <a:off x="3515933" y="1690689"/>
          <a:ext cx="8448540" cy="4890412"/>
        </p:xfrm>
        <a:graphic>
          <a:graphicData uri="http://schemas.openxmlformats.org/drawingml/2006/table">
            <a:tbl>
              <a:tblPr/>
              <a:tblGrid>
                <a:gridCol w="8448540">
                  <a:extLst>
                    <a:ext uri="{9D8B030D-6E8A-4147-A177-3AD203B41FA5}">
                      <a16:colId xmlns:a16="http://schemas.microsoft.com/office/drawing/2014/main" val="20000"/>
                    </a:ext>
                  </a:extLst>
                </a:gridCol>
              </a:tblGrid>
              <a:tr h="1102640">
                <a:tc>
                  <a:txBody>
                    <a:bodyPr/>
                    <a:lstStyle/>
                    <a:p>
                      <a:pPr marL="342900" indent="-3429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Una provincia pujante, abierta a la inmigración, cuna de muchas culturas. Maravillosos y variados paisajes y actividades.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647543">
                <a:tc>
                  <a:txBody>
                    <a:bodyPr/>
                    <a:lstStyle/>
                    <a:p>
                      <a:pPr marL="342900" indent="-3429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Una persona,</a:t>
                      </a:r>
                      <a:r>
                        <a:rPr lang="es-ES" sz="2000" b="0" i="0" u="none" strike="noStrike" baseline="0" dirty="0">
                          <a:solidFill>
                            <a:srgbClr val="000000"/>
                          </a:solidFill>
                          <a:effectLst/>
                          <a:latin typeface="Arial" panose="020B0604020202020204" pitchFamily="34" charset="0"/>
                        </a:rPr>
                        <a:t> C</a:t>
                      </a:r>
                      <a:r>
                        <a:rPr lang="es-ES" sz="2000" b="0" i="0" u="none" strike="noStrike" dirty="0">
                          <a:solidFill>
                            <a:srgbClr val="000000"/>
                          </a:solidFill>
                          <a:effectLst/>
                          <a:latin typeface="Arial" panose="020B0604020202020204" pitchFamily="34" charset="0"/>
                        </a:rPr>
                        <a:t>iudadana argentina que habita en Mendoza.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929088">
                <a:tc>
                  <a:txBody>
                    <a:bodyPr/>
                    <a:lstStyle/>
                    <a:p>
                      <a:pPr marL="342900" indent="-3429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Apasionado de la gastronomía con muchas ganas de q la gente se una a esta pasión y difundirlo desde lo más profundo.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660412">
                <a:tc>
                  <a:txBody>
                    <a:bodyPr/>
                    <a:lstStyle/>
                    <a:p>
                      <a:pPr marL="342900" indent="-3429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Somos quienes mostramos y hacemos conocer lo nuestro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621641">
                <a:tc>
                  <a:txBody>
                    <a:bodyPr/>
                    <a:lstStyle/>
                    <a:p>
                      <a:pPr marL="342900" indent="-342900" algn="l" fontAlgn="t">
                        <a:buFont typeface="Courier New" panose="02070309020205020404" pitchFamily="49" charset="0"/>
                        <a:buChar char="o"/>
                      </a:pPr>
                      <a:r>
                        <a:rPr lang="es-AR" sz="2000" b="0" i="0" u="none" strike="noStrike" dirty="0">
                          <a:solidFill>
                            <a:srgbClr val="000000"/>
                          </a:solidFill>
                          <a:effectLst/>
                          <a:latin typeface="Arial" panose="020B0604020202020204" pitchFamily="34" charset="0"/>
                        </a:rPr>
                        <a:t>Un equipo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r h="929088">
                <a:tc>
                  <a:txBody>
                    <a:bodyPr/>
                    <a:lstStyle/>
                    <a:p>
                      <a:pPr marL="342900" indent="-3429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Somos el resultado de muchas recetas heredadas, legado que adoptamos y adaptamos hasta hacerlas parte de nuestra identidad</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spTree>
    <p:extLst>
      <p:ext uri="{BB962C8B-B14F-4D97-AF65-F5344CB8AC3E}">
        <p14:creationId xmlns:p14="http://schemas.microsoft.com/office/powerpoint/2010/main" val="3851152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300357" y="177804"/>
            <a:ext cx="8891643" cy="646331"/>
          </a:xfrm>
          <a:prstGeom prst="rect">
            <a:avLst/>
          </a:prstGeom>
          <a:noFill/>
        </p:spPr>
        <p:txBody>
          <a:bodyPr wrap="square" rtlCol="0">
            <a:spAutoFit/>
          </a:bodyPr>
          <a:lstStyle/>
          <a:p>
            <a:pPr algn="r"/>
            <a:r>
              <a:rPr lang="es-ES" sz="3600" dirty="0"/>
              <a:t>¿CÓMO CREEMOS QUE NOS VEN LOS DEMÁS?</a:t>
            </a:r>
            <a:endParaRPr lang="es-AR" sz="3600" dirty="0"/>
          </a:p>
        </p:txBody>
      </p:sp>
      <p:graphicFrame>
        <p:nvGraphicFramePr>
          <p:cNvPr id="7" name="Tabla 6"/>
          <p:cNvGraphicFramePr>
            <a:graphicFrameLocks noGrp="1"/>
          </p:cNvGraphicFramePr>
          <p:nvPr>
            <p:extLst>
              <p:ext uri="{D42A27DB-BD31-4B8C-83A1-F6EECF244321}">
                <p14:modId xmlns:p14="http://schemas.microsoft.com/office/powerpoint/2010/main" val="3169698438"/>
              </p:ext>
            </p:extLst>
          </p:nvPr>
        </p:nvGraphicFramePr>
        <p:xfrm>
          <a:off x="3554568" y="1751526"/>
          <a:ext cx="8332631" cy="4842457"/>
        </p:xfrm>
        <a:graphic>
          <a:graphicData uri="http://schemas.openxmlformats.org/drawingml/2006/table">
            <a:tbl>
              <a:tblPr/>
              <a:tblGrid>
                <a:gridCol w="8332631">
                  <a:extLst>
                    <a:ext uri="{9D8B030D-6E8A-4147-A177-3AD203B41FA5}">
                      <a16:colId xmlns:a16="http://schemas.microsoft.com/office/drawing/2014/main" val="20000"/>
                    </a:ext>
                  </a:extLst>
                </a:gridCol>
              </a:tblGrid>
              <a:tr h="482168">
                <a:tc>
                  <a:txBody>
                    <a:bodyPr/>
                    <a:lstStyle/>
                    <a:p>
                      <a:pPr marL="457200" indent="-4572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Como una ciudad con muchas actividades, moderna y muy linda.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1405274">
                <a:tc>
                  <a:txBody>
                    <a:bodyPr/>
                    <a:lstStyle/>
                    <a:p>
                      <a:pPr marL="457200" indent="-457200" algn="l" fontAlgn="t">
                        <a:buFont typeface="Courier New" panose="02070309020205020404" pitchFamily="49" charset="0"/>
                        <a:buChar char="o"/>
                      </a:pPr>
                      <a:r>
                        <a:rPr lang="es-AR" sz="2000" b="0" i="0" u="none" strike="noStrike" dirty="0">
                          <a:solidFill>
                            <a:srgbClr val="000000"/>
                          </a:solidFill>
                          <a:effectLst/>
                          <a:latin typeface="Arial" panose="020B0604020202020204" pitchFamily="34" charset="0"/>
                        </a:rPr>
                        <a:t>Acelerada</a:t>
                      </a:r>
                      <a:br>
                        <a:rPr lang="es-AR" sz="2000" b="0" i="0" u="none" strike="noStrike" dirty="0">
                          <a:solidFill>
                            <a:srgbClr val="000000"/>
                          </a:solidFill>
                          <a:effectLst/>
                          <a:latin typeface="Arial" panose="020B0604020202020204" pitchFamily="34" charset="0"/>
                        </a:rPr>
                      </a:br>
                      <a:r>
                        <a:rPr lang="es-AR" sz="2000" b="0" i="0" u="none" strike="noStrike" dirty="0">
                          <a:solidFill>
                            <a:srgbClr val="000000"/>
                          </a:solidFill>
                          <a:effectLst/>
                          <a:latin typeface="Arial" panose="020B0604020202020204" pitchFamily="34" charset="0"/>
                        </a:rPr>
                        <a:t>Leal</a:t>
                      </a:r>
                      <a:br>
                        <a:rPr lang="es-AR" sz="2000" b="0" i="0" u="none" strike="noStrike" dirty="0">
                          <a:solidFill>
                            <a:srgbClr val="000000"/>
                          </a:solidFill>
                          <a:effectLst/>
                          <a:latin typeface="Arial" panose="020B0604020202020204" pitchFamily="34" charset="0"/>
                        </a:rPr>
                      </a:br>
                      <a:r>
                        <a:rPr lang="es-AR" sz="2000" b="0" i="0" u="none" strike="noStrike" dirty="0">
                          <a:solidFill>
                            <a:srgbClr val="000000"/>
                          </a:solidFill>
                          <a:effectLst/>
                          <a:latin typeface="Arial" panose="020B0604020202020204" pitchFamily="34" charset="0"/>
                        </a:rPr>
                        <a:t>Empática</a:t>
                      </a:r>
                      <a:br>
                        <a:rPr lang="es-AR" sz="2000" b="0" i="0" u="none" strike="noStrike" dirty="0">
                          <a:solidFill>
                            <a:srgbClr val="000000"/>
                          </a:solidFill>
                          <a:effectLst/>
                          <a:latin typeface="Arial" panose="020B0604020202020204" pitchFamily="34" charset="0"/>
                        </a:rPr>
                      </a:br>
                      <a:r>
                        <a:rPr lang="es-AR" sz="2000" b="0" i="0" u="none" strike="noStrike" dirty="0">
                          <a:solidFill>
                            <a:srgbClr val="000000"/>
                          </a:solidFill>
                          <a:effectLst/>
                          <a:latin typeface="Arial" panose="020B0604020202020204" pitchFamily="34" charset="0"/>
                        </a:rPr>
                        <a:t>Cordial</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359489">
                <a:tc>
                  <a:txBody>
                    <a:bodyPr/>
                    <a:lstStyle/>
                    <a:p>
                      <a:pPr marL="457200" indent="-4572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Creo q me ven muy positivo, y emprendedor.</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482168">
                <a:tc>
                  <a:txBody>
                    <a:bodyPr/>
                    <a:lstStyle/>
                    <a:p>
                      <a:pPr marL="457200" indent="-4572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Como aquellos de comidas y productos abundantes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359489">
                <a:tc>
                  <a:txBody>
                    <a:bodyPr/>
                    <a:lstStyle/>
                    <a:p>
                      <a:pPr marL="457200" indent="-457200" algn="l" fontAlgn="t">
                        <a:buFont typeface="Courier New" panose="02070309020205020404" pitchFamily="49" charset="0"/>
                        <a:buChar char="o"/>
                      </a:pPr>
                      <a:r>
                        <a:rPr lang="es-AR" sz="2000" b="0" i="0" u="none" strike="noStrike" dirty="0">
                          <a:solidFill>
                            <a:srgbClr val="000000"/>
                          </a:solidFill>
                          <a:effectLst/>
                          <a:latin typeface="Arial" panose="020B0604020202020204" pitchFamily="34" charset="0"/>
                        </a:rPr>
                        <a:t>Con mucho empuje</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r h="1753869">
                <a:tc>
                  <a:txBody>
                    <a:bodyPr/>
                    <a:lstStyle/>
                    <a:p>
                      <a:pPr marL="457200" indent="-4572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Nos ven como complemento de un buen vino: primero buscan el vino, luego la comida. </a:t>
                      </a:r>
                    </a:p>
                    <a:p>
                      <a:pPr marL="457200" indent="-457200" algn="l" fontAlgn="t">
                        <a:buFont typeface="Courier New" panose="02070309020205020404" pitchFamily="49" charset="0"/>
                        <a:buChar char="o"/>
                      </a:pPr>
                      <a:r>
                        <a:rPr lang="es-ES" sz="2000" b="0" i="0" u="none" strike="noStrike" dirty="0">
                          <a:solidFill>
                            <a:srgbClr val="000000"/>
                          </a:solidFill>
                          <a:effectLst/>
                          <a:latin typeface="Arial" panose="020B0604020202020204" pitchFamily="34" charset="0"/>
                        </a:rPr>
                        <a:t>Buena calidad en nuestra gastronomía, serviciales y también como desaprovechando algunos productos regionales que podrían estar más presente.</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pic>
        <p:nvPicPr>
          <p:cNvPr id="9" name="Imagen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spTree>
    <p:extLst>
      <p:ext uri="{BB962C8B-B14F-4D97-AF65-F5344CB8AC3E}">
        <p14:creationId xmlns:p14="http://schemas.microsoft.com/office/powerpoint/2010/main" val="416560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300358" y="106248"/>
            <a:ext cx="8891642" cy="1200329"/>
          </a:xfrm>
          <a:prstGeom prst="rect">
            <a:avLst/>
          </a:prstGeom>
          <a:noFill/>
        </p:spPr>
        <p:txBody>
          <a:bodyPr wrap="square" rtlCol="0">
            <a:spAutoFit/>
          </a:bodyPr>
          <a:lstStyle/>
          <a:p>
            <a:pPr algn="r"/>
            <a:r>
              <a:rPr lang="es-ES" sz="3600" dirty="0"/>
              <a:t>¿QUÉ CARACTERIZA </a:t>
            </a:r>
          </a:p>
          <a:p>
            <a:pPr algn="r"/>
            <a:r>
              <a:rPr lang="es-ES" sz="3600" dirty="0"/>
              <a:t>A LA GASTRONOMÍA DE MENDOZA?</a:t>
            </a:r>
            <a:endParaRPr lang="es-AR" sz="3600" dirty="0"/>
          </a:p>
        </p:txBody>
      </p:sp>
      <p:graphicFrame>
        <p:nvGraphicFramePr>
          <p:cNvPr id="9" name="Tabla 8"/>
          <p:cNvGraphicFramePr>
            <a:graphicFrameLocks noGrp="1"/>
          </p:cNvGraphicFramePr>
          <p:nvPr>
            <p:extLst>
              <p:ext uri="{D42A27DB-BD31-4B8C-83A1-F6EECF244321}">
                <p14:modId xmlns:p14="http://schemas.microsoft.com/office/powerpoint/2010/main" val="194626153"/>
              </p:ext>
            </p:extLst>
          </p:nvPr>
        </p:nvGraphicFramePr>
        <p:xfrm>
          <a:off x="3490174" y="1474427"/>
          <a:ext cx="8701825" cy="5344631"/>
        </p:xfrm>
        <a:graphic>
          <a:graphicData uri="http://schemas.openxmlformats.org/drawingml/2006/table">
            <a:tbl>
              <a:tblPr/>
              <a:tblGrid>
                <a:gridCol w="8701825">
                  <a:extLst>
                    <a:ext uri="{9D8B030D-6E8A-4147-A177-3AD203B41FA5}">
                      <a16:colId xmlns:a16="http://schemas.microsoft.com/office/drawing/2014/main" val="20000"/>
                    </a:ext>
                  </a:extLst>
                </a:gridCol>
              </a:tblGrid>
              <a:tr h="867629">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Variedad de productos, buen nivel de chef, gran variedad de restaurantes de distintos niveles, una gastronomía de alto nivel en bodegas, excelente relación entre gastronomía y vinos.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1082735">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Las características de su clima y territorio hecho de montaña, valles y desiertos, la estacionalidad, la calidad de los productos de la tierra, las culturas de las que somos descendientes (inmigración), el rol fundamental del agua y el vino.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664046">
                <a:tc>
                  <a:txBody>
                    <a:bodyPr/>
                    <a:lstStyle/>
                    <a:p>
                      <a:pPr marL="285750" indent="-285750" algn="l" fontAlgn="t">
                        <a:buFont typeface="Courier New" panose="02070309020205020404" pitchFamily="49" charset="0"/>
                        <a:buChar char="o"/>
                      </a:pPr>
                      <a:r>
                        <a:rPr lang="es-ES" sz="1900" b="0" i="0" u="none" strike="noStrike">
                          <a:solidFill>
                            <a:srgbClr val="000000"/>
                          </a:solidFill>
                          <a:effectLst/>
                          <a:latin typeface="Arial" panose="020B0604020202020204" pitchFamily="34" charset="0"/>
                        </a:rPr>
                        <a:t>Capacidad de reinventarse continuamente con la gran cantidad de productos de calidad que existen en Mendoza en todas las estaciones del año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867629">
                <a:tc>
                  <a:txBody>
                    <a:bodyPr/>
                    <a:lstStyle/>
                    <a:p>
                      <a:pPr marL="285750" indent="-285750" algn="l" fontAlgn="t">
                        <a:buFont typeface="Courier New" panose="02070309020205020404" pitchFamily="49" charset="0"/>
                        <a:buChar char="o"/>
                      </a:pPr>
                      <a:r>
                        <a:rPr lang="es-ES" sz="1900" b="0" i="0" u="none" strike="noStrike">
                          <a:solidFill>
                            <a:srgbClr val="000000"/>
                          </a:solidFill>
                          <a:effectLst/>
                          <a:latin typeface="Arial" panose="020B0604020202020204" pitchFamily="34" charset="0"/>
                        </a:rPr>
                        <a:t>Somos el vino, los ingredientes de calidad, la potencia y abundancia, con grandes profesionales, somos los sabores , la variedad , la cultura del trabajo , los vencedores del desierto .</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867629">
                <a:tc>
                  <a:txBody>
                    <a:bodyPr/>
                    <a:lstStyle/>
                    <a:p>
                      <a:pPr marL="285750" indent="-285750" algn="l" fontAlgn="t">
                        <a:buFont typeface="Courier New" panose="02070309020205020404" pitchFamily="49" charset="0"/>
                        <a:buChar char="o"/>
                      </a:pPr>
                      <a:r>
                        <a:rPr lang="es-ES" sz="1900" b="0" i="0" u="none" strike="noStrike">
                          <a:solidFill>
                            <a:srgbClr val="000000"/>
                          </a:solidFill>
                          <a:effectLst/>
                          <a:latin typeface="Arial" panose="020B0604020202020204" pitchFamily="34" charset="0"/>
                        </a:rPr>
                        <a:t>Calidad de los productos Relacionados con las características de clima, territorio, estacionalidad y las culturas que somos descendientes la cultura del agua y el vino.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r h="867629">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La gastronomía de Mendoza se caracteriza por la calidad de los productos, relacionadas con el clima y el territorio, la estacionalidad , las culturas de colectividades, la importancia del agua y fundamentalmente el vino.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pic>
        <p:nvPicPr>
          <p:cNvPr id="10" name="Imagen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spTree>
    <p:extLst>
      <p:ext uri="{BB962C8B-B14F-4D97-AF65-F5344CB8AC3E}">
        <p14:creationId xmlns:p14="http://schemas.microsoft.com/office/powerpoint/2010/main" val="469287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300356" y="0"/>
            <a:ext cx="8891643" cy="1200329"/>
          </a:xfrm>
          <a:prstGeom prst="rect">
            <a:avLst/>
          </a:prstGeom>
          <a:noFill/>
        </p:spPr>
        <p:txBody>
          <a:bodyPr wrap="square" rtlCol="0">
            <a:spAutoFit/>
          </a:bodyPr>
          <a:lstStyle/>
          <a:p>
            <a:pPr algn="r"/>
            <a:r>
              <a:rPr lang="es-ES" sz="3600" dirty="0"/>
              <a:t>¿QUÉ CARACTERIZA </a:t>
            </a:r>
          </a:p>
          <a:p>
            <a:pPr algn="r"/>
            <a:r>
              <a:rPr lang="es-ES" sz="3600" dirty="0"/>
              <a:t>A LA GASTRONOMÍA DE MENDOZA?</a:t>
            </a:r>
            <a:endParaRPr lang="es-AR" sz="3600" dirty="0"/>
          </a:p>
        </p:txBody>
      </p:sp>
      <p:graphicFrame>
        <p:nvGraphicFramePr>
          <p:cNvPr id="3" name="Tabla 2"/>
          <p:cNvGraphicFramePr>
            <a:graphicFrameLocks noGrp="1"/>
          </p:cNvGraphicFramePr>
          <p:nvPr>
            <p:extLst>
              <p:ext uri="{D42A27DB-BD31-4B8C-83A1-F6EECF244321}">
                <p14:modId xmlns:p14="http://schemas.microsoft.com/office/powerpoint/2010/main" val="4215162756"/>
              </p:ext>
            </p:extLst>
          </p:nvPr>
        </p:nvGraphicFramePr>
        <p:xfrm>
          <a:off x="3438658" y="1403800"/>
          <a:ext cx="8590210" cy="4663375"/>
        </p:xfrm>
        <a:graphic>
          <a:graphicData uri="http://schemas.openxmlformats.org/drawingml/2006/table">
            <a:tbl>
              <a:tblPr/>
              <a:tblGrid>
                <a:gridCol w="8590210">
                  <a:extLst>
                    <a:ext uri="{9D8B030D-6E8A-4147-A177-3AD203B41FA5}">
                      <a16:colId xmlns:a16="http://schemas.microsoft.com/office/drawing/2014/main" val="20000"/>
                    </a:ext>
                  </a:extLst>
                </a:gridCol>
              </a:tblGrid>
              <a:tr h="850003">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Se caracteriza fundamentalmente en el clima, montañas, agua y vino como ejes de nuestra cultura mendocina'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746974">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Ingredientes de calidad, potencial en profesionales, costumbres y </a:t>
                      </a:r>
                      <a:r>
                        <a:rPr lang="es-ES" sz="1900" b="0" i="0" u="none" strike="noStrike" dirty="0" err="1">
                          <a:solidFill>
                            <a:srgbClr val="000000"/>
                          </a:solidFill>
                          <a:effectLst/>
                          <a:latin typeface="Arial" panose="020B0604020202020204" pitchFamily="34" charset="0"/>
                        </a:rPr>
                        <a:t>menúes</a:t>
                      </a:r>
                      <a:r>
                        <a:rPr lang="es-ES" sz="1900" b="0" i="0" u="none" strike="noStrike" dirty="0">
                          <a:solidFill>
                            <a:srgbClr val="000000"/>
                          </a:solidFill>
                          <a:effectLst/>
                          <a:latin typeface="Arial" panose="020B0604020202020204" pitchFamily="34" charset="0"/>
                        </a:rPr>
                        <a:t> novedosos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798491">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Por la calidad del producto relacionadas con el clima territorio, estacionalidad</a:t>
                      </a:r>
                      <a:r>
                        <a:rPr lang="es-ES" sz="1900" b="0" i="0" u="none" strike="noStrike" baseline="0" dirty="0">
                          <a:solidFill>
                            <a:srgbClr val="000000"/>
                          </a:solidFill>
                          <a:effectLst/>
                          <a:latin typeface="Arial" panose="020B0604020202020204" pitchFamily="34" charset="0"/>
                        </a:rPr>
                        <a:t> </a:t>
                      </a:r>
                      <a:r>
                        <a:rPr lang="es-ES" sz="1900" b="0" i="0" u="none" strike="noStrike" dirty="0">
                          <a:solidFill>
                            <a:srgbClr val="000000"/>
                          </a:solidFill>
                          <a:effectLst/>
                          <a:latin typeface="Arial" panose="020B0604020202020204" pitchFamily="34" charset="0"/>
                        </a:rPr>
                        <a:t>y las culturas de las personas descendientes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528033">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Su variedad de productos y el sabor</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592429">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Desarrollada, diversidad, centralizada, incomunicada y innovadora.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r h="1147445">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La gastronomía se caracteriza por el maridaje con el vino. Gran variedad de productos de la hibridación cultural. Costumbres relacionadas a disfrutar del tiempo. La siesta!, todo es tarde. Cocina familiar tradicionalistas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spTree>
    <p:extLst>
      <p:ext uri="{BB962C8B-B14F-4D97-AF65-F5344CB8AC3E}">
        <p14:creationId xmlns:p14="http://schemas.microsoft.com/office/powerpoint/2010/main" val="3488395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300356" y="0"/>
            <a:ext cx="8891643" cy="1200329"/>
          </a:xfrm>
          <a:prstGeom prst="rect">
            <a:avLst/>
          </a:prstGeom>
          <a:noFill/>
        </p:spPr>
        <p:txBody>
          <a:bodyPr wrap="square" rtlCol="0">
            <a:spAutoFit/>
          </a:bodyPr>
          <a:lstStyle/>
          <a:p>
            <a:pPr algn="r"/>
            <a:r>
              <a:rPr lang="es-ES" sz="3600" dirty="0"/>
              <a:t>¿QUÉ CARACTERIZA </a:t>
            </a:r>
          </a:p>
          <a:p>
            <a:pPr algn="r"/>
            <a:r>
              <a:rPr lang="es-ES" sz="3600" dirty="0"/>
              <a:t>A LA GASTRONOMÍA DE MENDOZA?</a:t>
            </a:r>
            <a:endParaRPr lang="es-AR" sz="3600" dirty="0"/>
          </a:p>
        </p:txBody>
      </p:sp>
      <p:graphicFrame>
        <p:nvGraphicFramePr>
          <p:cNvPr id="7" name="Tabla 6"/>
          <p:cNvGraphicFramePr>
            <a:graphicFrameLocks noGrp="1"/>
          </p:cNvGraphicFramePr>
          <p:nvPr>
            <p:extLst>
              <p:ext uri="{D42A27DB-BD31-4B8C-83A1-F6EECF244321}">
                <p14:modId xmlns:p14="http://schemas.microsoft.com/office/powerpoint/2010/main" val="3530433475"/>
              </p:ext>
            </p:extLst>
          </p:nvPr>
        </p:nvGraphicFramePr>
        <p:xfrm>
          <a:off x="3412902" y="2128622"/>
          <a:ext cx="8615965" cy="4338465"/>
        </p:xfrm>
        <a:graphic>
          <a:graphicData uri="http://schemas.openxmlformats.org/drawingml/2006/table">
            <a:tbl>
              <a:tblPr/>
              <a:tblGrid>
                <a:gridCol w="8615965">
                  <a:extLst>
                    <a:ext uri="{9D8B030D-6E8A-4147-A177-3AD203B41FA5}">
                      <a16:colId xmlns:a16="http://schemas.microsoft.com/office/drawing/2014/main" val="20000"/>
                    </a:ext>
                  </a:extLst>
                </a:gridCol>
              </a:tblGrid>
              <a:tr h="2700955">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La gastronomía mendocina se caracteriza por la calidad de sus productos: frescura, olores, colores, por sus métodos de cocción: horno de barro, rescoldo, conservas, salazones.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Es una gastronomía cuya identidad hay que describirla y destacarla, ya que hoy por hoy está pensada para y con el vino (debería ser por ejemplo como en la Fiesta Provincial del Chivo no hay vino, para no quitarle protagonismo al chico), así como también posee una diversidad de cocinas.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Hay una falta de políticas de Estado para poder trabajar la identidad de la gastronomía mendocina. </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601141">
                <a:tc>
                  <a:txBody>
                    <a:bodyPr/>
                    <a:lstStyle/>
                    <a:p>
                      <a:pPr marL="285750" indent="-285750" algn="l" fontAlgn="t">
                        <a:buFont typeface="Courier New" panose="02070309020205020404" pitchFamily="49" charset="0"/>
                        <a:buChar char="o"/>
                      </a:pPr>
                      <a:r>
                        <a:rPr lang="es-ES" sz="1900" b="0" i="0" u="none" strike="noStrike">
                          <a:solidFill>
                            <a:srgbClr val="000000"/>
                          </a:solidFill>
                          <a:effectLst/>
                          <a:latin typeface="Arial" panose="020B0604020202020204" pitchFamily="34" charset="0"/>
                        </a:rPr>
                        <a:t>El clima, la tierra, el agua (el riego), la herencia multicultural y la vanguardia del momento/ la tendencia.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447724">
                <a:tc>
                  <a:txBody>
                    <a:bodyPr/>
                    <a:lstStyle/>
                    <a:p>
                      <a:pPr marL="285750" indent="-285750" algn="l" fontAlgn="t">
                        <a:buFont typeface="Courier New" panose="02070309020205020404" pitchFamily="49" charset="0"/>
                        <a:buChar char="o"/>
                      </a:pPr>
                      <a:r>
                        <a:rPr lang="es-ES" sz="1900" b="0" i="0" u="none" strike="noStrike">
                          <a:solidFill>
                            <a:srgbClr val="000000"/>
                          </a:solidFill>
                          <a:effectLst/>
                          <a:latin typeface="Arial" panose="020B0604020202020204" pitchFamily="34" charset="0"/>
                        </a:rPr>
                        <a:t>La buena comida y la inocuidad del alimento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584913">
                <a:tc>
                  <a:txBody>
                    <a:bodyPr/>
                    <a:lstStyle/>
                    <a:p>
                      <a:pPr marL="285750" indent="-28575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Se caracteriza por su calidad, por utilizar producción regionales, por ser serviciales y amables.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spTree>
    <p:extLst>
      <p:ext uri="{BB962C8B-B14F-4D97-AF65-F5344CB8AC3E}">
        <p14:creationId xmlns:p14="http://schemas.microsoft.com/office/powerpoint/2010/main" val="1720755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077218"/>
          </a:xfrm>
          <a:prstGeom prst="rect">
            <a:avLst/>
          </a:prstGeom>
          <a:noFill/>
        </p:spPr>
        <p:txBody>
          <a:bodyPr wrap="square" rtlCol="0">
            <a:spAutoFit/>
          </a:bodyPr>
          <a:lstStyle/>
          <a:p>
            <a:pPr algn="r"/>
            <a:r>
              <a:rPr lang="es-ES" sz="3200" dirty="0"/>
              <a:t>¿QUÉ CREE QUE ESPERAN LOS CONSUMIDORES </a:t>
            </a:r>
          </a:p>
          <a:p>
            <a:pPr algn="r"/>
            <a:r>
              <a:rPr lang="es-ES" sz="3200" dirty="0"/>
              <a:t>DE LA GASTRONOMÍA DE MENDOZA?</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11" name="Tabla 10"/>
          <p:cNvGraphicFramePr>
            <a:graphicFrameLocks noGrp="1"/>
          </p:cNvGraphicFramePr>
          <p:nvPr>
            <p:extLst>
              <p:ext uri="{D42A27DB-BD31-4B8C-83A1-F6EECF244321}">
                <p14:modId xmlns:p14="http://schemas.microsoft.com/office/powerpoint/2010/main" val="743479485"/>
              </p:ext>
            </p:extLst>
          </p:nvPr>
        </p:nvGraphicFramePr>
        <p:xfrm>
          <a:off x="3599914" y="1236373"/>
          <a:ext cx="8364560" cy="5473520"/>
        </p:xfrm>
        <a:graphic>
          <a:graphicData uri="http://schemas.openxmlformats.org/drawingml/2006/table">
            <a:tbl>
              <a:tblPr/>
              <a:tblGrid>
                <a:gridCol w="8364560">
                  <a:extLst>
                    <a:ext uri="{9D8B030D-6E8A-4147-A177-3AD203B41FA5}">
                      <a16:colId xmlns:a16="http://schemas.microsoft.com/office/drawing/2014/main" val="20000"/>
                    </a:ext>
                  </a:extLst>
                </a:gridCol>
              </a:tblGrid>
              <a:tr h="1286036">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Consumo interno, quizás mejores precios para poder acceder a otro tipo de </a:t>
                      </a:r>
                      <a:r>
                        <a:rPr lang="es-ES" sz="1900" b="0" i="0" u="none" strike="noStrike" dirty="0" err="1">
                          <a:solidFill>
                            <a:srgbClr val="000000"/>
                          </a:solidFill>
                          <a:effectLst/>
                          <a:latin typeface="Arial" panose="020B0604020202020204" pitchFamily="34" charset="0"/>
                        </a:rPr>
                        <a:t>gastromomía</a:t>
                      </a:r>
                      <a:r>
                        <a:rPr lang="es-ES" sz="1900" b="0" i="0" u="none" strike="noStrike" dirty="0">
                          <a:solidFill>
                            <a:srgbClr val="000000"/>
                          </a:solidFill>
                          <a:effectLst/>
                          <a:latin typeface="Arial" panose="020B0604020202020204" pitchFamily="34" charset="0"/>
                        </a:rPr>
                        <a:t>, por ejemplo de restaurantes de bodegas.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Turismo nacional e internacional quieren vivir la "experiencia" de </a:t>
                      </a:r>
                      <a:r>
                        <a:rPr lang="es-ES" sz="1900" b="0" i="0" u="none" strike="noStrike" dirty="0" err="1">
                          <a:solidFill>
                            <a:srgbClr val="000000"/>
                          </a:solidFill>
                          <a:effectLst/>
                          <a:latin typeface="Arial" panose="020B0604020202020204" pitchFamily="34" charset="0"/>
                        </a:rPr>
                        <a:t>gastonomía</a:t>
                      </a:r>
                      <a:r>
                        <a:rPr lang="es-ES" sz="1900" b="0" i="0" u="none" strike="noStrike" dirty="0">
                          <a:solidFill>
                            <a:srgbClr val="000000"/>
                          </a:solidFill>
                          <a:effectLst/>
                          <a:latin typeface="Arial" panose="020B0604020202020204" pitchFamily="34" charset="0"/>
                        </a:rPr>
                        <a:t> más vino.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967149">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Los extranjeros buscan el vino y la carne sin tener un conocimiento de la diferencia entre Mendoza y argentina en su conjunto, los locales el vino, y los productos locales hortalizas y frutas, aceite de oliva y miel,</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648263">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Capaces de generar sorpresa, experiencias diferentes que dejen recuerdos perdurables. Que incluye buen servicio.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1286036">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Los demás nos miran como una gastronomía potencialmente en crecimiento, donde prima lo popular y lo abundante, coronado con las riquezas naturales y cultura del trabajo. </a:t>
                      </a:r>
                    </a:p>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Hoy nos miran más, nos promocionamos y salimos al mundo</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1286036">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Los consumidores buscan vivir una experiencia diferente técnica de cocción, calidad de los productos, el turismo nacional busca conservas y productos regionales el turismo internacional contando con la naturaleza vino y carnes bobina.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84767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68208" y="0"/>
            <a:ext cx="9023792" cy="1077218"/>
          </a:xfrm>
          <a:prstGeom prst="rect">
            <a:avLst/>
          </a:prstGeom>
          <a:noFill/>
        </p:spPr>
        <p:txBody>
          <a:bodyPr wrap="square" rtlCol="0">
            <a:spAutoFit/>
          </a:bodyPr>
          <a:lstStyle/>
          <a:p>
            <a:pPr algn="r"/>
            <a:r>
              <a:rPr lang="es-ES" sz="3200" dirty="0"/>
              <a:t>¿QUÉ CREE QUE ESPERAN LOS CONSUMIDORES </a:t>
            </a:r>
          </a:p>
          <a:p>
            <a:pPr algn="r"/>
            <a:r>
              <a:rPr lang="es-ES" sz="3200" dirty="0"/>
              <a:t>DE LA GASTRONOMÍA DE MENDOZA?</a:t>
            </a:r>
            <a:endParaRPr lang="es-AR" sz="3200"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300357" cy="6858000"/>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129171929"/>
              </p:ext>
            </p:extLst>
          </p:nvPr>
        </p:nvGraphicFramePr>
        <p:xfrm>
          <a:off x="3464417" y="1077218"/>
          <a:ext cx="8727583" cy="5680837"/>
        </p:xfrm>
        <a:graphic>
          <a:graphicData uri="http://schemas.openxmlformats.org/drawingml/2006/table">
            <a:tbl>
              <a:tblPr/>
              <a:tblGrid>
                <a:gridCol w="8727583">
                  <a:extLst>
                    <a:ext uri="{9D8B030D-6E8A-4147-A177-3AD203B41FA5}">
                      <a16:colId xmlns:a16="http://schemas.microsoft.com/office/drawing/2014/main" val="20000"/>
                    </a:ext>
                  </a:extLst>
                </a:gridCol>
              </a:tblGrid>
              <a:tr h="1483040">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Los consumidores esperan vivir una experiencia.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El contacto con la naturaleza, las técnicas de cocción, y la calidad de los productos.</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El turismo local busca los productos regionales, las conservas mientras que el extranjero principalmente los vinos y carnes bovinas.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0"/>
                  </a:ext>
                </a:extLst>
              </a:tr>
              <a:tr h="1777710">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Los consumidores esperan de Mendoza encontrar una Experiencia a través de gastronomía, técnicas de cocción, calidad de los productos. </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El turismo nacional busca la naturaleza, tranquilidad. Productos regionales, conservas.</a:t>
                      </a:r>
                      <a:br>
                        <a:rPr lang="es-ES" sz="1900" b="0" i="0" u="none" strike="noStrike" dirty="0">
                          <a:solidFill>
                            <a:srgbClr val="000000"/>
                          </a:solidFill>
                          <a:effectLst/>
                          <a:latin typeface="Arial" panose="020B0604020202020204" pitchFamily="34" charset="0"/>
                        </a:rPr>
                      </a:br>
                      <a:r>
                        <a:rPr lang="es-ES" sz="1900" b="0" i="0" u="none" strike="noStrike" dirty="0">
                          <a:solidFill>
                            <a:srgbClr val="000000"/>
                          </a:solidFill>
                          <a:effectLst/>
                          <a:latin typeface="Arial" panose="020B0604020202020204" pitchFamily="34" charset="0"/>
                        </a:rPr>
                        <a:t>El turismo internacional busca vinos y carnes. Aunque en general aprecien el contacto con la naturaleza y la calidez.</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1"/>
                  </a:ext>
                </a:extLst>
              </a:tr>
              <a:tr h="304363">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Experiencia en sabores, culturas y momentos positivos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2"/>
                  </a:ext>
                </a:extLst>
              </a:tr>
              <a:tr h="1188371">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Los consumidores esperan vivir una experiencia el contacto con la naturaleza, la calidad de los productos, técnicas de cocción. </a:t>
                      </a:r>
                    </a:p>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El turismo interno lo regional las conservas y el extranjero los vinos y carnes bovinas aunque en general aprecian la naturaleza, la cordialidad, la calidez</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3"/>
                  </a:ext>
                </a:extLst>
              </a:tr>
              <a:tr h="328321">
                <a:tc>
                  <a:txBody>
                    <a:bodyPr/>
                    <a:lstStyle/>
                    <a:p>
                      <a:pPr marL="342900" indent="-342900" algn="l" fontAlgn="t">
                        <a:buFont typeface="Courier New" panose="02070309020205020404" pitchFamily="49" charset="0"/>
                        <a:buChar char="o"/>
                      </a:pPr>
                      <a:r>
                        <a:rPr lang="es-AR" sz="1900" b="0" i="0" u="none" strike="noStrike" dirty="0">
                          <a:solidFill>
                            <a:srgbClr val="000000"/>
                          </a:solidFill>
                          <a:effectLst/>
                          <a:latin typeface="Arial" panose="020B0604020202020204" pitchFamily="34" charset="0"/>
                        </a:rPr>
                        <a:t>Diferencia de sabores</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4"/>
                  </a:ext>
                </a:extLst>
              </a:tr>
              <a:tr h="599032">
                <a:tc>
                  <a:txBody>
                    <a:bodyPr/>
                    <a:lstStyle/>
                    <a:p>
                      <a:pPr marL="342900" indent="-342900" algn="l" fontAlgn="t">
                        <a:buFont typeface="Courier New" panose="02070309020205020404" pitchFamily="49" charset="0"/>
                        <a:buChar char="o"/>
                      </a:pPr>
                      <a:r>
                        <a:rPr lang="es-ES" sz="1900" b="0" i="0" u="none" strike="noStrike" dirty="0">
                          <a:solidFill>
                            <a:srgbClr val="000000"/>
                          </a:solidFill>
                          <a:effectLst/>
                          <a:latin typeface="Arial" panose="020B0604020202020204" pitchFamily="34" charset="0"/>
                        </a:rPr>
                        <a:t>Experiencia integral (diversidad de productos, procedencia, etc.) llevarse un pedacito de Mendoza como metáfora</a:t>
                      </a:r>
                    </a:p>
                  </a:txBody>
                  <a:tcPr marL="9525" marR="9525" marT="9525" marB="0">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220876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612</TotalTime>
  <Words>2372</Words>
  <Application>Microsoft Office PowerPoint</Application>
  <PresentationFormat>Panorámica</PresentationFormat>
  <Paragraphs>136</Paragraphs>
  <Slides>25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Arial</vt:lpstr>
      <vt:lpstr>Calibri</vt:lpstr>
      <vt:lpstr>Calibri Light</vt:lpstr>
      <vt:lpstr>Courier New</vt:lpstr>
      <vt:lpstr>Tema de Office</vt:lpstr>
      <vt:lpstr>Presentación de PowerPoint</vt:lpstr>
      <vt:lpstr>INFORME FINAL</vt:lpstr>
      <vt:lpstr>¿QUIENES SOMOS?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Laura Zavattieri</dc:creator>
  <cp:lastModifiedBy>Secretaria</cp:lastModifiedBy>
  <cp:revision>15</cp:revision>
  <dcterms:created xsi:type="dcterms:W3CDTF">2019-09-09T05:26:10Z</dcterms:created>
  <dcterms:modified xsi:type="dcterms:W3CDTF">2021-06-10T15:24:44Z</dcterms:modified>
</cp:coreProperties>
</file>