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1520488" cy="6227763"/>
  <p:notesSz cx="6858000" cy="9144000"/>
  <p:defaultTextStyle>
    <a:defPPr>
      <a:defRPr lang="es-AR"/>
    </a:defPPr>
    <a:lvl1pPr marL="0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1pPr>
    <a:lvl2pPr marL="432008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2pPr>
    <a:lvl3pPr marL="864017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3pPr>
    <a:lvl4pPr marL="1296025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4pPr>
    <a:lvl5pPr marL="1728033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5pPr>
    <a:lvl6pPr marL="2160041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6pPr>
    <a:lvl7pPr marL="2592050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7pPr>
    <a:lvl8pPr marL="3024058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8pPr>
    <a:lvl9pPr marL="3456066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019220"/>
            <a:ext cx="8640366" cy="2168184"/>
          </a:xfrm>
        </p:spPr>
        <p:txBody>
          <a:bodyPr anchor="b"/>
          <a:lstStyle>
            <a:lvl1pPr algn="ctr">
              <a:defRPr sz="544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271017"/>
            <a:ext cx="8640366" cy="1503601"/>
          </a:xfrm>
        </p:spPr>
        <p:txBody>
          <a:bodyPr/>
          <a:lstStyle>
            <a:lvl1pPr marL="0" indent="0" algn="ctr">
              <a:buNone/>
              <a:defRPr sz="2179"/>
            </a:lvl1pPr>
            <a:lvl2pPr marL="415183" indent="0" algn="ctr">
              <a:buNone/>
              <a:defRPr sz="1816"/>
            </a:lvl2pPr>
            <a:lvl3pPr marL="830367" indent="0" algn="ctr">
              <a:buNone/>
              <a:defRPr sz="1635"/>
            </a:lvl3pPr>
            <a:lvl4pPr marL="1245550" indent="0" algn="ctr">
              <a:buNone/>
              <a:defRPr sz="1453"/>
            </a:lvl4pPr>
            <a:lvl5pPr marL="1660733" indent="0" algn="ctr">
              <a:buNone/>
              <a:defRPr sz="1453"/>
            </a:lvl5pPr>
            <a:lvl6pPr marL="2075917" indent="0" algn="ctr">
              <a:buNone/>
              <a:defRPr sz="1453"/>
            </a:lvl6pPr>
            <a:lvl7pPr marL="2491100" indent="0" algn="ctr">
              <a:buNone/>
              <a:defRPr sz="1453"/>
            </a:lvl7pPr>
            <a:lvl8pPr marL="2906283" indent="0" algn="ctr">
              <a:buNone/>
              <a:defRPr sz="1453"/>
            </a:lvl8pPr>
            <a:lvl9pPr marL="3321467" indent="0" algn="ctr">
              <a:buNone/>
              <a:defRPr sz="1453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007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64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4349" y="331571"/>
            <a:ext cx="2484105" cy="527774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033" y="331571"/>
            <a:ext cx="7308310" cy="527774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472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280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033" y="1552617"/>
            <a:ext cx="9936421" cy="2590576"/>
          </a:xfrm>
        </p:spPr>
        <p:txBody>
          <a:bodyPr anchor="b"/>
          <a:lstStyle>
            <a:lvl1pPr>
              <a:defRPr sz="544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033" y="4167700"/>
            <a:ext cx="9936421" cy="1362323"/>
          </a:xfrm>
        </p:spPr>
        <p:txBody>
          <a:bodyPr/>
          <a:lstStyle>
            <a:lvl1pPr marL="0" indent="0">
              <a:buNone/>
              <a:defRPr sz="2179">
                <a:solidFill>
                  <a:schemeClr val="tx1">
                    <a:tint val="75000"/>
                  </a:schemeClr>
                </a:solidFill>
              </a:defRPr>
            </a:lvl1pPr>
            <a:lvl2pPr marL="415183" indent="0">
              <a:buNone/>
              <a:defRPr sz="1816">
                <a:solidFill>
                  <a:schemeClr val="tx1">
                    <a:tint val="75000"/>
                  </a:schemeClr>
                </a:solidFill>
              </a:defRPr>
            </a:lvl2pPr>
            <a:lvl3pPr marL="830367" indent="0">
              <a:buNone/>
              <a:defRPr sz="1635">
                <a:solidFill>
                  <a:schemeClr val="tx1">
                    <a:tint val="75000"/>
                  </a:schemeClr>
                </a:solidFill>
              </a:defRPr>
            </a:lvl3pPr>
            <a:lvl4pPr marL="124555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4pPr>
            <a:lvl5pPr marL="1660733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5pPr>
            <a:lvl6pPr marL="2075917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6pPr>
            <a:lvl7pPr marL="249110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7pPr>
            <a:lvl8pPr marL="2906283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8pPr>
            <a:lvl9pPr marL="3321467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385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4" y="1657854"/>
            <a:ext cx="4896207" cy="395145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2247" y="1657854"/>
            <a:ext cx="4896207" cy="395145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325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331571"/>
            <a:ext cx="9936421" cy="120374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535" y="1526667"/>
            <a:ext cx="4873706" cy="748196"/>
          </a:xfrm>
        </p:spPr>
        <p:txBody>
          <a:bodyPr anchor="b"/>
          <a:lstStyle>
            <a:lvl1pPr marL="0" indent="0">
              <a:buNone/>
              <a:defRPr sz="2179" b="1"/>
            </a:lvl1pPr>
            <a:lvl2pPr marL="415183" indent="0">
              <a:buNone/>
              <a:defRPr sz="1816" b="1"/>
            </a:lvl2pPr>
            <a:lvl3pPr marL="830367" indent="0">
              <a:buNone/>
              <a:defRPr sz="1635" b="1"/>
            </a:lvl3pPr>
            <a:lvl4pPr marL="1245550" indent="0">
              <a:buNone/>
              <a:defRPr sz="1453" b="1"/>
            </a:lvl4pPr>
            <a:lvl5pPr marL="1660733" indent="0">
              <a:buNone/>
              <a:defRPr sz="1453" b="1"/>
            </a:lvl5pPr>
            <a:lvl6pPr marL="2075917" indent="0">
              <a:buNone/>
              <a:defRPr sz="1453" b="1"/>
            </a:lvl6pPr>
            <a:lvl7pPr marL="2491100" indent="0">
              <a:buNone/>
              <a:defRPr sz="1453" b="1"/>
            </a:lvl7pPr>
            <a:lvl8pPr marL="2906283" indent="0">
              <a:buNone/>
              <a:defRPr sz="1453" b="1"/>
            </a:lvl8pPr>
            <a:lvl9pPr marL="3321467" indent="0">
              <a:buNone/>
              <a:defRPr sz="145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535" y="2274864"/>
            <a:ext cx="4873706" cy="33459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2247" y="1526667"/>
            <a:ext cx="4897708" cy="748196"/>
          </a:xfrm>
        </p:spPr>
        <p:txBody>
          <a:bodyPr anchor="b"/>
          <a:lstStyle>
            <a:lvl1pPr marL="0" indent="0">
              <a:buNone/>
              <a:defRPr sz="2179" b="1"/>
            </a:lvl1pPr>
            <a:lvl2pPr marL="415183" indent="0">
              <a:buNone/>
              <a:defRPr sz="1816" b="1"/>
            </a:lvl2pPr>
            <a:lvl3pPr marL="830367" indent="0">
              <a:buNone/>
              <a:defRPr sz="1635" b="1"/>
            </a:lvl3pPr>
            <a:lvl4pPr marL="1245550" indent="0">
              <a:buNone/>
              <a:defRPr sz="1453" b="1"/>
            </a:lvl4pPr>
            <a:lvl5pPr marL="1660733" indent="0">
              <a:buNone/>
              <a:defRPr sz="1453" b="1"/>
            </a:lvl5pPr>
            <a:lvl6pPr marL="2075917" indent="0">
              <a:buNone/>
              <a:defRPr sz="1453" b="1"/>
            </a:lvl6pPr>
            <a:lvl7pPr marL="2491100" indent="0">
              <a:buNone/>
              <a:defRPr sz="1453" b="1"/>
            </a:lvl7pPr>
            <a:lvl8pPr marL="2906283" indent="0">
              <a:buNone/>
              <a:defRPr sz="1453" b="1"/>
            </a:lvl8pPr>
            <a:lvl9pPr marL="3321467" indent="0">
              <a:buNone/>
              <a:defRPr sz="145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2247" y="2274864"/>
            <a:ext cx="4897708" cy="33459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191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178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518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415184"/>
            <a:ext cx="3715657" cy="1453145"/>
          </a:xfrm>
        </p:spPr>
        <p:txBody>
          <a:bodyPr anchor="b"/>
          <a:lstStyle>
            <a:lvl1pPr>
              <a:defRPr sz="290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7708" y="896683"/>
            <a:ext cx="5832247" cy="4425748"/>
          </a:xfrm>
        </p:spPr>
        <p:txBody>
          <a:bodyPr/>
          <a:lstStyle>
            <a:lvl1pPr>
              <a:defRPr sz="2906"/>
            </a:lvl1pPr>
            <a:lvl2pPr>
              <a:defRPr sz="2543"/>
            </a:lvl2pPr>
            <a:lvl3pPr>
              <a:defRPr sz="2179"/>
            </a:lvl3pPr>
            <a:lvl4pPr>
              <a:defRPr sz="1816"/>
            </a:lvl4pPr>
            <a:lvl5pPr>
              <a:defRPr sz="1816"/>
            </a:lvl5pPr>
            <a:lvl6pPr>
              <a:defRPr sz="1816"/>
            </a:lvl6pPr>
            <a:lvl7pPr>
              <a:defRPr sz="1816"/>
            </a:lvl7pPr>
            <a:lvl8pPr>
              <a:defRPr sz="1816"/>
            </a:lvl8pPr>
            <a:lvl9pPr>
              <a:defRPr sz="181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868329"/>
            <a:ext cx="3715657" cy="3461310"/>
          </a:xfrm>
        </p:spPr>
        <p:txBody>
          <a:bodyPr/>
          <a:lstStyle>
            <a:lvl1pPr marL="0" indent="0">
              <a:buNone/>
              <a:defRPr sz="1453"/>
            </a:lvl1pPr>
            <a:lvl2pPr marL="415183" indent="0">
              <a:buNone/>
              <a:defRPr sz="1271"/>
            </a:lvl2pPr>
            <a:lvl3pPr marL="830367" indent="0">
              <a:buNone/>
              <a:defRPr sz="1090"/>
            </a:lvl3pPr>
            <a:lvl4pPr marL="1245550" indent="0">
              <a:buNone/>
              <a:defRPr sz="908"/>
            </a:lvl4pPr>
            <a:lvl5pPr marL="1660733" indent="0">
              <a:buNone/>
              <a:defRPr sz="908"/>
            </a:lvl5pPr>
            <a:lvl6pPr marL="2075917" indent="0">
              <a:buNone/>
              <a:defRPr sz="908"/>
            </a:lvl6pPr>
            <a:lvl7pPr marL="2491100" indent="0">
              <a:buNone/>
              <a:defRPr sz="908"/>
            </a:lvl7pPr>
            <a:lvl8pPr marL="2906283" indent="0">
              <a:buNone/>
              <a:defRPr sz="908"/>
            </a:lvl8pPr>
            <a:lvl9pPr marL="3321467" indent="0">
              <a:buNone/>
              <a:defRPr sz="90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607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415184"/>
            <a:ext cx="3715657" cy="1453145"/>
          </a:xfrm>
        </p:spPr>
        <p:txBody>
          <a:bodyPr anchor="b"/>
          <a:lstStyle>
            <a:lvl1pPr>
              <a:defRPr sz="290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7708" y="896683"/>
            <a:ext cx="5832247" cy="4425748"/>
          </a:xfrm>
        </p:spPr>
        <p:txBody>
          <a:bodyPr anchor="t"/>
          <a:lstStyle>
            <a:lvl1pPr marL="0" indent="0">
              <a:buNone/>
              <a:defRPr sz="2906"/>
            </a:lvl1pPr>
            <a:lvl2pPr marL="415183" indent="0">
              <a:buNone/>
              <a:defRPr sz="2543"/>
            </a:lvl2pPr>
            <a:lvl3pPr marL="830367" indent="0">
              <a:buNone/>
              <a:defRPr sz="2179"/>
            </a:lvl3pPr>
            <a:lvl4pPr marL="1245550" indent="0">
              <a:buNone/>
              <a:defRPr sz="1816"/>
            </a:lvl4pPr>
            <a:lvl5pPr marL="1660733" indent="0">
              <a:buNone/>
              <a:defRPr sz="1816"/>
            </a:lvl5pPr>
            <a:lvl6pPr marL="2075917" indent="0">
              <a:buNone/>
              <a:defRPr sz="1816"/>
            </a:lvl6pPr>
            <a:lvl7pPr marL="2491100" indent="0">
              <a:buNone/>
              <a:defRPr sz="1816"/>
            </a:lvl7pPr>
            <a:lvl8pPr marL="2906283" indent="0">
              <a:buNone/>
              <a:defRPr sz="1816"/>
            </a:lvl8pPr>
            <a:lvl9pPr marL="3321467" indent="0">
              <a:buNone/>
              <a:defRPr sz="181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868329"/>
            <a:ext cx="3715657" cy="3461310"/>
          </a:xfrm>
        </p:spPr>
        <p:txBody>
          <a:bodyPr/>
          <a:lstStyle>
            <a:lvl1pPr marL="0" indent="0">
              <a:buNone/>
              <a:defRPr sz="1453"/>
            </a:lvl1pPr>
            <a:lvl2pPr marL="415183" indent="0">
              <a:buNone/>
              <a:defRPr sz="1271"/>
            </a:lvl2pPr>
            <a:lvl3pPr marL="830367" indent="0">
              <a:buNone/>
              <a:defRPr sz="1090"/>
            </a:lvl3pPr>
            <a:lvl4pPr marL="1245550" indent="0">
              <a:buNone/>
              <a:defRPr sz="908"/>
            </a:lvl4pPr>
            <a:lvl5pPr marL="1660733" indent="0">
              <a:buNone/>
              <a:defRPr sz="908"/>
            </a:lvl5pPr>
            <a:lvl6pPr marL="2075917" indent="0">
              <a:buNone/>
              <a:defRPr sz="908"/>
            </a:lvl6pPr>
            <a:lvl7pPr marL="2491100" indent="0">
              <a:buNone/>
              <a:defRPr sz="908"/>
            </a:lvl7pPr>
            <a:lvl8pPr marL="2906283" indent="0">
              <a:buNone/>
              <a:defRPr sz="908"/>
            </a:lvl8pPr>
            <a:lvl9pPr marL="3321467" indent="0">
              <a:buNone/>
              <a:defRPr sz="90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125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34" y="331571"/>
            <a:ext cx="9936421" cy="1203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34" y="1657854"/>
            <a:ext cx="9936421" cy="3951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033" y="5772214"/>
            <a:ext cx="2592110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A976-8484-4ECA-A44B-E3B8A10B5810}" type="datetimeFigureOut">
              <a:rPr lang="es-AR" smtClean="0"/>
              <a:t>10/11/2021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162" y="5772214"/>
            <a:ext cx="3888165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5772214"/>
            <a:ext cx="2592110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3F90-C1A1-4586-A761-2CEB35B94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497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30367" rtl="0" eaLnBrk="1" latinLnBrk="0" hangingPunct="1">
        <a:lnSpc>
          <a:spcPct val="90000"/>
        </a:lnSpc>
        <a:spcBef>
          <a:spcPct val="0"/>
        </a:spcBef>
        <a:buNone/>
        <a:defRPr sz="39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592" indent="-207592" algn="l" defTabSz="830367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1pPr>
      <a:lvl2pPr marL="6227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9" kern="1200">
          <a:solidFill>
            <a:schemeClr val="tx1"/>
          </a:solidFill>
          <a:latin typeface="+mn-lt"/>
          <a:ea typeface="+mn-ea"/>
          <a:cs typeface="+mn-cs"/>
        </a:defRPr>
      </a:lvl2pPr>
      <a:lvl3pPr marL="10379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6" kern="1200">
          <a:solidFill>
            <a:schemeClr val="tx1"/>
          </a:solidFill>
          <a:latin typeface="+mn-lt"/>
          <a:ea typeface="+mn-ea"/>
          <a:cs typeface="+mn-cs"/>
        </a:defRPr>
      </a:lvl3pPr>
      <a:lvl4pPr marL="145314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86832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28350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69869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31138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5290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1pPr>
      <a:lvl2pPr marL="4151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2pPr>
      <a:lvl3pPr marL="8303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3pPr>
      <a:lvl4pPr marL="124555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66073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07591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29062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3214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488" cy="628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8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488" cy="622776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EB2F07-7A72-42A4-9032-20A4ED93773C}"/>
              </a:ext>
            </a:extLst>
          </p:cNvPr>
          <p:cNvSpPr>
            <a:spLocks noGrp="1"/>
          </p:cNvSpPr>
          <p:nvPr/>
        </p:nvSpPr>
        <p:spPr>
          <a:xfrm>
            <a:off x="1091967" y="3496821"/>
            <a:ext cx="9336554" cy="151279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s-ES" sz="2800" b="0" i="0" u="none" strike="noStrike" dirty="0" smtClean="0"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973790C-494B-4E89-BE46-A0E5CECF6387}"/>
              </a:ext>
            </a:extLst>
          </p:cNvPr>
          <p:cNvSpPr>
            <a:spLocks noGrp="1"/>
          </p:cNvSpPr>
          <p:nvPr/>
        </p:nvSpPr>
        <p:spPr>
          <a:xfrm>
            <a:off x="416782" y="2478436"/>
            <a:ext cx="10686924" cy="1554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AR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PROPUESTA </a:t>
            </a:r>
            <a:r>
              <a:rPr lang="es-AR" sz="4000" dirty="0">
                <a:solidFill>
                  <a:schemeClr val="tx1"/>
                </a:solidFill>
                <a:latin typeface="Arial Narrow" panose="020B0606020202030204" pitchFamily="34" charset="0"/>
              </a:rPr>
              <a:t>DE ACCIONES A </a:t>
            </a:r>
            <a:r>
              <a:rPr lang="es-AR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IMPLEMENTAR</a:t>
            </a:r>
          </a:p>
          <a:p>
            <a:pPr algn="ctr">
              <a:lnSpc>
                <a:spcPct val="120000"/>
              </a:lnSpc>
            </a:pPr>
            <a:r>
              <a:rPr lang="es-AR" sz="4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MESA PROMOCIÓN Y COMUNICACIÓN</a:t>
            </a:r>
            <a:endParaRPr lang="es-AR" sz="4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</a:pPr>
            <a:endParaRPr lang="es-E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89101" y="3241113"/>
            <a:ext cx="9839420" cy="145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312611" y="3628715"/>
            <a:ext cx="889526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Ferias </a:t>
            </a:r>
            <a:r>
              <a:rPr lang="es-AR" sz="2400" dirty="0">
                <a:latin typeface="Arial Narrow" panose="020B0606020202030204" pitchFamily="34" charset="0"/>
              </a:rPr>
              <a:t>y festivales gastronómicos y/o de </a:t>
            </a:r>
            <a:r>
              <a:rPr lang="es-AR" sz="2400" dirty="0" smtClean="0">
                <a:latin typeface="Arial Narrow" panose="020B0606020202030204" pitchFamily="34" charset="0"/>
              </a:rPr>
              <a:t>productores.</a:t>
            </a:r>
            <a:endParaRPr lang="es-AR" sz="2400" b="1" dirty="0">
              <a:latin typeface="Arial Narrow" panose="020B0606020202030204" pitchFamily="34" charset="0"/>
            </a:endParaRPr>
          </a:p>
          <a:p>
            <a:pPr marL="457200" indent="-457200" fontAlgn="base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Publicación del segundo libro de cocina regional, publicación de </a:t>
            </a:r>
            <a:r>
              <a:rPr lang="es-AR" sz="2400" dirty="0" smtClean="0">
                <a:latin typeface="Arial Narrow" panose="020B0606020202030204" pitchFamily="34" charset="0"/>
              </a:rPr>
              <a:t>platos </a:t>
            </a:r>
            <a:r>
              <a:rPr lang="es-AR" sz="2400" dirty="0" smtClean="0">
                <a:latin typeface="Arial Narrow" panose="020B0606020202030204" pitchFamily="34" charset="0"/>
              </a:rPr>
              <a:t>emblemáticos y productos </a:t>
            </a:r>
            <a:r>
              <a:rPr lang="es-AR" sz="2400" dirty="0" err="1" smtClean="0">
                <a:latin typeface="Arial Narrow" panose="020B0606020202030204" pitchFamily="34" charset="0"/>
              </a:rPr>
              <a:t>identitarios</a:t>
            </a:r>
            <a:r>
              <a:rPr lang="es-AR" sz="2400" dirty="0" smtClean="0">
                <a:latin typeface="Arial Narrow" panose="020B0606020202030204" pitchFamily="34" charset="0"/>
              </a:rPr>
              <a:t> digital.</a:t>
            </a:r>
            <a:endParaRPr lang="es-AR" sz="2400" dirty="0">
              <a:latin typeface="Arial Narrow" panose="020B0606020202030204" pitchFamily="34" charset="0"/>
            </a:endParaRPr>
          </a:p>
          <a:p>
            <a:pPr marL="457200" indent="-457200" fontAlgn="base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Torneo del chef.</a:t>
            </a:r>
            <a:endParaRPr lang="es-AR" sz="2400" dirty="0">
              <a:latin typeface="Arial Narrow" panose="020B0606020202030204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AR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7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2"/>
            <a:ext cx="11520488" cy="622776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EB2F07-7A72-42A4-9032-20A4ED93773C}"/>
              </a:ext>
            </a:extLst>
          </p:cNvPr>
          <p:cNvSpPr>
            <a:spLocks noGrp="1"/>
          </p:cNvSpPr>
          <p:nvPr/>
        </p:nvSpPr>
        <p:spPr>
          <a:xfrm>
            <a:off x="1091967" y="3496821"/>
            <a:ext cx="9336554" cy="151279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s-ES" sz="2800" b="0" i="0" u="none" strike="noStrike" dirty="0" smtClean="0"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973790C-494B-4E89-BE46-A0E5CECF6387}"/>
              </a:ext>
            </a:extLst>
          </p:cNvPr>
          <p:cNvSpPr>
            <a:spLocks noGrp="1"/>
          </p:cNvSpPr>
          <p:nvPr/>
        </p:nvSpPr>
        <p:spPr>
          <a:xfrm>
            <a:off x="416782" y="2296625"/>
            <a:ext cx="10686924" cy="1554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AR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PROPUESTA </a:t>
            </a:r>
            <a:r>
              <a:rPr lang="es-AR" sz="4000" dirty="0">
                <a:solidFill>
                  <a:schemeClr val="tx1"/>
                </a:solidFill>
                <a:latin typeface="Arial Narrow" panose="020B0606020202030204" pitchFamily="34" charset="0"/>
              </a:rPr>
              <a:t>DE ACCIONES A </a:t>
            </a:r>
            <a:r>
              <a:rPr lang="es-AR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IMPLEMENTAR</a:t>
            </a:r>
          </a:p>
          <a:p>
            <a:pPr algn="ctr">
              <a:lnSpc>
                <a:spcPct val="120000"/>
              </a:lnSpc>
            </a:pPr>
            <a:r>
              <a:rPr lang="es-AR" sz="4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MESA PRODUCTOS Y PLATOS</a:t>
            </a:r>
            <a:endParaRPr lang="es-AR" sz="4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</a:pPr>
            <a:endParaRPr lang="es-E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709414" y="3066585"/>
            <a:ext cx="9839420" cy="145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091967" y="3752301"/>
            <a:ext cx="986131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>
                <a:latin typeface="Arial Narrow" panose="020B0606020202030204" pitchFamily="34" charset="0"/>
              </a:rPr>
              <a:t>Concursos de cocina, maridaje, </a:t>
            </a:r>
            <a:r>
              <a:rPr lang="es-AR" sz="2400" dirty="0" err="1" smtClean="0">
                <a:latin typeface="Arial Narrow" panose="020B0606020202030204" pitchFamily="34" charset="0"/>
              </a:rPr>
              <a:t>coctelería</a:t>
            </a:r>
            <a:r>
              <a:rPr lang="es-AR" sz="2400" dirty="0">
                <a:latin typeface="Arial Narrow" panose="020B0606020202030204" pitchFamily="34" charset="0"/>
              </a:rPr>
              <a:t>, productos elaborados, etc. involucrando a escuelas de gastronomía</a:t>
            </a:r>
            <a:r>
              <a:rPr lang="es-AR" sz="24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Generar un plan de trabajo para acordar la oferta y demanda en frutas y verduras</a:t>
            </a:r>
            <a:r>
              <a:rPr lang="es-AR" sz="24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Realización de videos para difundir los platos y productos </a:t>
            </a:r>
            <a:r>
              <a:rPr lang="es-AR" sz="2400" dirty="0" err="1" smtClean="0">
                <a:latin typeface="Arial Narrow" panose="020B0606020202030204" pitchFamily="34" charset="0"/>
              </a:rPr>
              <a:t>identitarios</a:t>
            </a:r>
            <a:r>
              <a:rPr lang="es-AR" sz="2400" dirty="0" smtClean="0">
                <a:latin typeface="Arial Narrow" panose="020B0606020202030204" pitchFamily="34" charset="0"/>
              </a:rPr>
              <a:t>.</a:t>
            </a:r>
            <a:endParaRPr lang="es-AR" sz="2400" dirty="0">
              <a:latin typeface="Arial Narrow" panose="020B0606020202030204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AR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4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2"/>
            <a:ext cx="11520488" cy="622776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EB2F07-7A72-42A4-9032-20A4ED93773C}"/>
              </a:ext>
            </a:extLst>
          </p:cNvPr>
          <p:cNvSpPr>
            <a:spLocks noGrp="1"/>
          </p:cNvSpPr>
          <p:nvPr/>
        </p:nvSpPr>
        <p:spPr>
          <a:xfrm>
            <a:off x="1091967" y="3496821"/>
            <a:ext cx="9336554" cy="151279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s-ES" sz="2800" b="0" i="0" u="none" strike="noStrike" dirty="0" smtClean="0"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973790C-494B-4E89-BE46-A0E5CECF6387}"/>
              </a:ext>
            </a:extLst>
          </p:cNvPr>
          <p:cNvSpPr>
            <a:spLocks noGrp="1"/>
          </p:cNvSpPr>
          <p:nvPr/>
        </p:nvSpPr>
        <p:spPr>
          <a:xfrm>
            <a:off x="760190" y="2157733"/>
            <a:ext cx="10000103" cy="1554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AR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PROPUESTA </a:t>
            </a:r>
            <a:r>
              <a:rPr lang="es-AR" sz="4000" dirty="0">
                <a:solidFill>
                  <a:schemeClr val="tx1"/>
                </a:solidFill>
                <a:latin typeface="Arial Narrow" panose="020B0606020202030204" pitchFamily="34" charset="0"/>
              </a:rPr>
              <a:t>DE ACCIONES A </a:t>
            </a:r>
            <a:r>
              <a:rPr lang="es-AR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IMPLEMENTAR </a:t>
            </a:r>
            <a:r>
              <a:rPr lang="es-AR" sz="4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MESA VÍNCULO PRODUCTOR EMPRESARIO</a:t>
            </a:r>
            <a:endParaRPr lang="es-AR" sz="4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</a:pPr>
            <a:endParaRPr lang="es-ES" sz="4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760190" y="3113881"/>
            <a:ext cx="9839420" cy="145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107352" y="3592881"/>
            <a:ext cx="769263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Rondas de negocios.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Ferias de productores con clases de cocina con productos de estación e </a:t>
            </a:r>
            <a:r>
              <a:rPr lang="es-AR" sz="2400" dirty="0" err="1" smtClean="0">
                <a:latin typeface="Arial Narrow" panose="020B0606020202030204" pitchFamily="34" charset="0"/>
              </a:rPr>
              <a:t>identitarios</a:t>
            </a:r>
            <a:r>
              <a:rPr lang="es-AR" sz="24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Nuevas herramientas de fomento </a:t>
            </a:r>
            <a:r>
              <a:rPr lang="es-AR" sz="2400" dirty="0" smtClean="0">
                <a:latin typeface="Arial Narrow" panose="020B0606020202030204" pitchFamily="34" charset="0"/>
              </a:rPr>
              <a:t>para la compra a productores de la Economía Social.</a:t>
            </a:r>
            <a:endParaRPr lang="es-AR" sz="2400" dirty="0">
              <a:latin typeface="Arial Narrow" panose="020B0606020202030204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AR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9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2"/>
            <a:ext cx="11520488" cy="622776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EB2F07-7A72-42A4-9032-20A4ED93773C}"/>
              </a:ext>
            </a:extLst>
          </p:cNvPr>
          <p:cNvSpPr>
            <a:spLocks noGrp="1"/>
          </p:cNvSpPr>
          <p:nvPr/>
        </p:nvSpPr>
        <p:spPr>
          <a:xfrm>
            <a:off x="1091967" y="3496821"/>
            <a:ext cx="9336554" cy="151279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s-ES" sz="2800" b="0" i="0" u="none" strike="noStrike" dirty="0" smtClean="0"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973790C-494B-4E89-BE46-A0E5CECF6387}"/>
              </a:ext>
            </a:extLst>
          </p:cNvPr>
          <p:cNvSpPr>
            <a:spLocks noGrp="1"/>
          </p:cNvSpPr>
          <p:nvPr/>
        </p:nvSpPr>
        <p:spPr>
          <a:xfrm>
            <a:off x="416780" y="2278669"/>
            <a:ext cx="10686924" cy="1554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AR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PROPUESTA </a:t>
            </a:r>
            <a:r>
              <a:rPr lang="es-AR" sz="4400" dirty="0">
                <a:solidFill>
                  <a:schemeClr val="tx1"/>
                </a:solidFill>
                <a:latin typeface="Arial Narrow" panose="020B0606020202030204" pitchFamily="34" charset="0"/>
              </a:rPr>
              <a:t>DE ACCIONES A </a:t>
            </a:r>
            <a:r>
              <a:rPr lang="es-AR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IMPLEMENTAR </a:t>
            </a:r>
            <a:r>
              <a:rPr lang="es-AR" sz="44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MESA LEGISLACIÓN Y PLANIFICACIÓN</a:t>
            </a:r>
            <a:endParaRPr lang="es-AR" sz="44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</a:pPr>
            <a:endParaRPr lang="es-E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709414" y="3311663"/>
            <a:ext cx="9839420" cy="145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366538" y="3778842"/>
            <a:ext cx="84632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000" dirty="0" smtClean="0">
                <a:latin typeface="Arial Narrow" panose="020B0606020202030204" pitchFamily="34" charset="0"/>
              </a:rPr>
              <a:t>Establecer </a:t>
            </a:r>
            <a:r>
              <a:rPr lang="es-AR" sz="2000" dirty="0">
                <a:latin typeface="Arial Narrow" panose="020B0606020202030204" pitchFamily="34" charset="0"/>
              </a:rPr>
              <a:t>manuales de procedimientos y sistemas de certificación</a:t>
            </a:r>
            <a:r>
              <a:rPr lang="es-AR" sz="2000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000" dirty="0">
                <a:latin typeface="Arial Narrow" panose="020B0606020202030204" pitchFamily="34" charset="0"/>
              </a:rPr>
              <a:t>Coordinación interinstitucional e </a:t>
            </a:r>
            <a:r>
              <a:rPr lang="es-AR" sz="2000" dirty="0" err="1">
                <a:latin typeface="Arial Narrow" panose="020B0606020202030204" pitchFamily="34" charset="0"/>
              </a:rPr>
              <a:t>interjurisdiccional</a:t>
            </a:r>
            <a:r>
              <a:rPr lang="es-AR" sz="2000" dirty="0">
                <a:latin typeface="Arial Narrow" panose="020B0606020202030204" pitchFamily="34" charset="0"/>
              </a:rPr>
              <a:t> (como por ejemplo: ventanilla única, actualizar normas, </a:t>
            </a:r>
            <a:r>
              <a:rPr lang="es-AR" sz="2000" dirty="0" err="1">
                <a:latin typeface="Arial Narrow" panose="020B0606020202030204" pitchFamily="34" charset="0"/>
              </a:rPr>
              <a:t>etc</a:t>
            </a:r>
            <a:r>
              <a:rPr lang="es-AR" sz="2000" dirty="0" smtClean="0">
                <a:latin typeface="Arial Narrow" panose="020B0606020202030204" pitchFamily="34" charset="0"/>
              </a:rPr>
              <a:t>).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000" dirty="0" smtClean="0">
                <a:latin typeface="Arial Narrow" panose="020B0606020202030204" pitchFamily="34" charset="0"/>
              </a:rPr>
              <a:t>Detección de necesidades y dificultades para proponer un marco legal y regulatorio.</a:t>
            </a:r>
            <a:endParaRPr lang="es-AR" sz="2000" dirty="0">
              <a:latin typeface="Arial Narrow" panose="020B0606020202030204" pitchFamily="34" charset="0"/>
            </a:endParaRP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AR" sz="2000" dirty="0">
              <a:latin typeface="Arial Narrow" panose="020B0606020202030204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AR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488" cy="622776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EB2F07-7A72-42A4-9032-20A4ED93773C}"/>
              </a:ext>
            </a:extLst>
          </p:cNvPr>
          <p:cNvSpPr>
            <a:spLocks noGrp="1"/>
          </p:cNvSpPr>
          <p:nvPr/>
        </p:nvSpPr>
        <p:spPr>
          <a:xfrm>
            <a:off x="1091967" y="3496821"/>
            <a:ext cx="9336554" cy="151279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s-ES" sz="2800" b="0" i="0" u="none" strike="noStrike" dirty="0" smtClean="0"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973790C-494B-4E89-BE46-A0E5CECF6387}"/>
              </a:ext>
            </a:extLst>
          </p:cNvPr>
          <p:cNvSpPr>
            <a:spLocks noGrp="1"/>
          </p:cNvSpPr>
          <p:nvPr/>
        </p:nvSpPr>
        <p:spPr>
          <a:xfrm>
            <a:off x="416781" y="2264103"/>
            <a:ext cx="10686924" cy="1554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AR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PROPUESTA </a:t>
            </a:r>
            <a:r>
              <a:rPr lang="es-AR" sz="4400" dirty="0">
                <a:solidFill>
                  <a:schemeClr val="tx1"/>
                </a:solidFill>
                <a:latin typeface="Arial Narrow" panose="020B0606020202030204" pitchFamily="34" charset="0"/>
              </a:rPr>
              <a:t>DE ACCIONES A </a:t>
            </a:r>
            <a:r>
              <a:rPr lang="es-AR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IMPLEMENTAR </a:t>
            </a:r>
            <a:r>
              <a:rPr lang="es-AR" sz="44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MESA SOSTENIBILIDAD</a:t>
            </a:r>
            <a:endParaRPr lang="es-AR" sz="44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</a:pPr>
            <a:endParaRPr lang="es-E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840533" y="3126159"/>
            <a:ext cx="9839420" cy="145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964939" y="3580603"/>
            <a:ext cx="1034715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Fortalecimiento</a:t>
            </a:r>
            <a:r>
              <a:rPr lang="es-AR" sz="2400" dirty="0" smtClean="0">
                <a:latin typeface="Arial Narrow" panose="020B0606020202030204" pitchFamily="34" charset="0"/>
              </a:rPr>
              <a:t> </a:t>
            </a:r>
            <a:r>
              <a:rPr lang="es-AR" sz="2400" dirty="0" smtClean="0">
                <a:latin typeface="Arial Narrow" panose="020B0606020202030204" pitchFamily="34" charset="0"/>
              </a:rPr>
              <a:t>de la figura del Responsable en Sostenibilidad en empresas del sector.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Encuentros para sensibilizar al sector con acciones sostenibles y amigables con el medio ambiente.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Líneas de acción publico – privada para mitigar el impacto ambiental.</a:t>
            </a:r>
            <a:endParaRPr lang="es-AR" sz="2400" dirty="0">
              <a:latin typeface="Arial Narrow" panose="020B0606020202030204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AR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0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488" cy="622776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EB2F07-7A72-42A4-9032-20A4ED93773C}"/>
              </a:ext>
            </a:extLst>
          </p:cNvPr>
          <p:cNvSpPr>
            <a:spLocks noGrp="1"/>
          </p:cNvSpPr>
          <p:nvPr/>
        </p:nvSpPr>
        <p:spPr>
          <a:xfrm>
            <a:off x="1091967" y="3496821"/>
            <a:ext cx="9336554" cy="151279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s-ES" sz="2800" b="0" i="0" u="none" strike="noStrike" dirty="0" smtClean="0"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973790C-494B-4E89-BE46-A0E5CECF6387}"/>
              </a:ext>
            </a:extLst>
          </p:cNvPr>
          <p:cNvSpPr>
            <a:spLocks noGrp="1"/>
          </p:cNvSpPr>
          <p:nvPr/>
        </p:nvSpPr>
        <p:spPr>
          <a:xfrm>
            <a:off x="416782" y="2278668"/>
            <a:ext cx="10686924" cy="1554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AR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PROPUESTA </a:t>
            </a:r>
            <a:r>
              <a:rPr lang="es-AR" sz="4400" dirty="0">
                <a:solidFill>
                  <a:schemeClr val="tx1"/>
                </a:solidFill>
                <a:latin typeface="Arial Narrow" panose="020B0606020202030204" pitchFamily="34" charset="0"/>
              </a:rPr>
              <a:t>DE ACCIONES A </a:t>
            </a:r>
            <a:r>
              <a:rPr lang="es-AR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IMPLEMENTAR </a:t>
            </a:r>
            <a:r>
              <a:rPr lang="es-AR" sz="44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CONCLUSIONES </a:t>
            </a:r>
            <a:endParaRPr lang="es-AR" sz="44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</a:pPr>
            <a:endParaRPr lang="es-E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709414" y="3113881"/>
            <a:ext cx="9839420" cy="145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383925" y="3611232"/>
            <a:ext cx="8752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AR" sz="2400" dirty="0" smtClean="0">
                <a:latin typeface="Arial Narrow" panose="020B0606020202030204" pitchFamily="34" charset="0"/>
              </a:rPr>
              <a:t>Capacitaciones y cursos de profesionalización, talleres, seminarios, encuentros.</a:t>
            </a:r>
            <a:endParaRPr lang="es-AR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19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20488" cy="6227763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1EF8FDE2-B76D-4571-8728-876C2DC88171}"/>
              </a:ext>
            </a:extLst>
          </p:cNvPr>
          <p:cNvSpPr txBox="1">
            <a:spLocks/>
          </p:cNvSpPr>
          <p:nvPr/>
        </p:nvSpPr>
        <p:spPr>
          <a:xfrm>
            <a:off x="2982644" y="1094833"/>
            <a:ext cx="5555200" cy="2541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800" b="1" dirty="0" smtClean="0">
                <a:latin typeface="Arial Narrow" panose="020B0606020202030204" pitchFamily="34" charset="0"/>
              </a:rPr>
              <a:t>MUCHAS GRACIAS</a:t>
            </a:r>
            <a:endParaRPr lang="es-AR" sz="4800" b="1" dirty="0">
              <a:latin typeface="Arial Narrow" panose="020B0606020202030204" pitchFamily="34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EBE368EB-D1D7-4CDF-993F-9297D49A04DC}"/>
              </a:ext>
            </a:extLst>
          </p:cNvPr>
          <p:cNvSpPr txBox="1">
            <a:spLocks/>
          </p:cNvSpPr>
          <p:nvPr/>
        </p:nvSpPr>
        <p:spPr>
          <a:xfrm>
            <a:off x="2519431" y="4337340"/>
            <a:ext cx="6481626" cy="529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Marcelo Montenegro</a:t>
            </a:r>
          </a:p>
          <a:p>
            <a:pPr algn="ctr"/>
            <a:r>
              <a:rPr lang="es-ES" sz="2000" b="1" dirty="0" smtClean="0">
                <a:latin typeface="Arial Narrow" panose="020B0606020202030204" pitchFamily="34" charset="0"/>
              </a:rPr>
              <a:t>vicepresidente de ente Mendoza turismo </a:t>
            </a:r>
            <a:endParaRPr lang="es-ES" sz="2000" b="1" dirty="0">
              <a:latin typeface="Arial Narrow" panose="020B0606020202030204" pitchFamily="34" charset="0"/>
            </a:endParaRPr>
          </a:p>
          <a:p>
            <a:pPr algn="ctr"/>
            <a:endParaRPr lang="es-AR" sz="2800" b="1" dirty="0">
              <a:latin typeface="Arial Narrow" panose="020B060602020203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V="1">
            <a:off x="1170432" y="4035451"/>
            <a:ext cx="9190249" cy="1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777</TotalTime>
  <Words>256</Words>
  <Application>Microsoft Office PowerPoint</Application>
  <PresentationFormat>Personalizado</PresentationFormat>
  <Paragraphs>27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AEHGA2</cp:lastModifiedBy>
  <cp:revision>33</cp:revision>
  <dcterms:created xsi:type="dcterms:W3CDTF">2021-10-27T12:55:49Z</dcterms:created>
  <dcterms:modified xsi:type="dcterms:W3CDTF">2021-11-10T19:35:56Z</dcterms:modified>
</cp:coreProperties>
</file>